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6" r:id="rId2"/>
    <p:sldMasterId id="2147483771" r:id="rId3"/>
  </p:sldMasterIdLst>
  <p:notesMasterIdLst>
    <p:notesMasterId r:id="rId37"/>
  </p:notesMasterIdLst>
  <p:sldIdLst>
    <p:sldId id="261" r:id="rId4"/>
    <p:sldId id="409" r:id="rId5"/>
    <p:sldId id="410" r:id="rId6"/>
    <p:sldId id="411" r:id="rId7"/>
    <p:sldId id="412" r:id="rId8"/>
    <p:sldId id="423" r:id="rId9"/>
    <p:sldId id="415" r:id="rId10"/>
    <p:sldId id="416" r:id="rId11"/>
    <p:sldId id="417" r:id="rId12"/>
    <p:sldId id="418" r:id="rId13"/>
    <p:sldId id="419" r:id="rId14"/>
    <p:sldId id="441" r:id="rId15"/>
    <p:sldId id="442" r:id="rId16"/>
    <p:sldId id="445" r:id="rId17"/>
    <p:sldId id="443" r:id="rId18"/>
    <p:sldId id="446" r:id="rId19"/>
    <p:sldId id="447" r:id="rId20"/>
    <p:sldId id="452" r:id="rId21"/>
    <p:sldId id="455" r:id="rId22"/>
    <p:sldId id="456" r:id="rId23"/>
    <p:sldId id="422" r:id="rId24"/>
    <p:sldId id="433" r:id="rId25"/>
    <p:sldId id="434" r:id="rId26"/>
    <p:sldId id="435" r:id="rId27"/>
    <p:sldId id="436" r:id="rId28"/>
    <p:sldId id="437" r:id="rId29"/>
    <p:sldId id="438" r:id="rId30"/>
    <p:sldId id="439" r:id="rId31"/>
    <p:sldId id="440" r:id="rId32"/>
    <p:sldId id="451" r:id="rId33"/>
    <p:sldId id="448" r:id="rId34"/>
    <p:sldId id="449" r:id="rId35"/>
    <p:sldId id="450" r:id="rId36"/>
  </p:sldIdLst>
  <p:sldSz cx="9144000" cy="6858000" type="screen4x3"/>
  <p:notesSz cx="6735763" cy="9866313"/>
  <p:defaultTextStyle>
    <a:defPPr>
      <a:defRPr lang="ja-JP"/>
    </a:defPPr>
    <a:lvl1pPr algn="l" rtl="0" eaLnBrk="0" fontAlgn="base" hangingPunct="0">
      <a:spcBef>
        <a:spcPct val="0"/>
      </a:spcBef>
      <a:spcAft>
        <a:spcPct val="0"/>
      </a:spcAft>
      <a:defRPr kumimoji="1" sz="800" kern="1200">
        <a:solidFill>
          <a:schemeClr val="tx1"/>
        </a:solidFill>
        <a:latin typeface="Times New Roman" panose="02020603050405020304" pitchFamily="18" charset="0"/>
        <a:ea typeface="HG丸ｺﾞｼｯｸM-PRO" panose="020F0600000000000000" pitchFamily="50" charset="-128"/>
        <a:cs typeface="+mn-cs"/>
      </a:defRPr>
    </a:lvl1pPr>
    <a:lvl2pPr marL="457200" algn="l" rtl="0" eaLnBrk="0" fontAlgn="base" hangingPunct="0">
      <a:spcBef>
        <a:spcPct val="0"/>
      </a:spcBef>
      <a:spcAft>
        <a:spcPct val="0"/>
      </a:spcAft>
      <a:defRPr kumimoji="1" sz="800" kern="1200">
        <a:solidFill>
          <a:schemeClr val="tx1"/>
        </a:solidFill>
        <a:latin typeface="Times New Roman" panose="02020603050405020304" pitchFamily="18" charset="0"/>
        <a:ea typeface="HG丸ｺﾞｼｯｸM-PRO" panose="020F0600000000000000" pitchFamily="50" charset="-128"/>
        <a:cs typeface="+mn-cs"/>
      </a:defRPr>
    </a:lvl2pPr>
    <a:lvl3pPr marL="914400" algn="l" rtl="0" eaLnBrk="0" fontAlgn="base" hangingPunct="0">
      <a:spcBef>
        <a:spcPct val="0"/>
      </a:spcBef>
      <a:spcAft>
        <a:spcPct val="0"/>
      </a:spcAft>
      <a:defRPr kumimoji="1" sz="800" kern="1200">
        <a:solidFill>
          <a:schemeClr val="tx1"/>
        </a:solidFill>
        <a:latin typeface="Times New Roman" panose="02020603050405020304" pitchFamily="18" charset="0"/>
        <a:ea typeface="HG丸ｺﾞｼｯｸM-PRO" panose="020F0600000000000000" pitchFamily="50" charset="-128"/>
        <a:cs typeface="+mn-cs"/>
      </a:defRPr>
    </a:lvl3pPr>
    <a:lvl4pPr marL="1371600" algn="l" rtl="0" eaLnBrk="0" fontAlgn="base" hangingPunct="0">
      <a:spcBef>
        <a:spcPct val="0"/>
      </a:spcBef>
      <a:spcAft>
        <a:spcPct val="0"/>
      </a:spcAft>
      <a:defRPr kumimoji="1" sz="800" kern="1200">
        <a:solidFill>
          <a:schemeClr val="tx1"/>
        </a:solidFill>
        <a:latin typeface="Times New Roman" panose="02020603050405020304" pitchFamily="18" charset="0"/>
        <a:ea typeface="HG丸ｺﾞｼｯｸM-PRO" panose="020F0600000000000000" pitchFamily="50" charset="-128"/>
        <a:cs typeface="+mn-cs"/>
      </a:defRPr>
    </a:lvl4pPr>
    <a:lvl5pPr marL="1828800" algn="l" rtl="0" eaLnBrk="0" fontAlgn="base" hangingPunct="0">
      <a:spcBef>
        <a:spcPct val="0"/>
      </a:spcBef>
      <a:spcAft>
        <a:spcPct val="0"/>
      </a:spcAft>
      <a:defRPr kumimoji="1" sz="800" kern="1200">
        <a:solidFill>
          <a:schemeClr val="tx1"/>
        </a:solidFill>
        <a:latin typeface="Times New Roman" panose="02020603050405020304" pitchFamily="18" charset="0"/>
        <a:ea typeface="HG丸ｺﾞｼｯｸM-PRO" panose="020F0600000000000000" pitchFamily="50" charset="-128"/>
        <a:cs typeface="+mn-cs"/>
      </a:defRPr>
    </a:lvl5pPr>
    <a:lvl6pPr marL="2286000" algn="l" defTabSz="914400" rtl="0" eaLnBrk="1" latinLnBrk="0" hangingPunct="1">
      <a:defRPr kumimoji="1" sz="800" kern="1200">
        <a:solidFill>
          <a:schemeClr val="tx1"/>
        </a:solidFill>
        <a:latin typeface="Times New Roman" panose="02020603050405020304" pitchFamily="18" charset="0"/>
        <a:ea typeface="HG丸ｺﾞｼｯｸM-PRO" panose="020F0600000000000000" pitchFamily="50" charset="-128"/>
        <a:cs typeface="+mn-cs"/>
      </a:defRPr>
    </a:lvl6pPr>
    <a:lvl7pPr marL="2743200" algn="l" defTabSz="914400" rtl="0" eaLnBrk="1" latinLnBrk="0" hangingPunct="1">
      <a:defRPr kumimoji="1" sz="800" kern="1200">
        <a:solidFill>
          <a:schemeClr val="tx1"/>
        </a:solidFill>
        <a:latin typeface="Times New Roman" panose="02020603050405020304" pitchFamily="18" charset="0"/>
        <a:ea typeface="HG丸ｺﾞｼｯｸM-PRO" panose="020F0600000000000000" pitchFamily="50" charset="-128"/>
        <a:cs typeface="+mn-cs"/>
      </a:defRPr>
    </a:lvl7pPr>
    <a:lvl8pPr marL="3200400" algn="l" defTabSz="914400" rtl="0" eaLnBrk="1" latinLnBrk="0" hangingPunct="1">
      <a:defRPr kumimoji="1" sz="800" kern="1200">
        <a:solidFill>
          <a:schemeClr val="tx1"/>
        </a:solidFill>
        <a:latin typeface="Times New Roman" panose="02020603050405020304" pitchFamily="18" charset="0"/>
        <a:ea typeface="HG丸ｺﾞｼｯｸM-PRO" panose="020F0600000000000000" pitchFamily="50" charset="-128"/>
        <a:cs typeface="+mn-cs"/>
      </a:defRPr>
    </a:lvl8pPr>
    <a:lvl9pPr marL="3657600" algn="l" defTabSz="914400" rtl="0" eaLnBrk="1" latinLnBrk="0" hangingPunct="1">
      <a:defRPr kumimoji="1" sz="800" kern="1200">
        <a:solidFill>
          <a:schemeClr val="tx1"/>
        </a:solidFill>
        <a:latin typeface="Times New Roman" panose="02020603050405020304" pitchFamily="18" charset="0"/>
        <a:ea typeface="HG丸ｺﾞｼｯｸM-PRO" panose="020F0600000000000000" pitchFamily="50" charset="-128"/>
        <a:cs typeface="+mn-cs"/>
      </a:defRPr>
    </a:lvl9pPr>
  </p:defaultTextStyle>
  <p:extLst>
    <p:ext uri="{EFAFB233-063F-42B5-8137-9DF3F51BA10A}">
      <p15:sldGuideLst xmlns:p15="http://schemas.microsoft.com/office/powerpoint/2012/main">
        <p15:guide id="1" orient="horz" pos="16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A"/>
    <a:srgbClr val="CCFF33"/>
    <a:srgbClr val="99FF33"/>
    <a:srgbClr val="99FF66"/>
    <a:srgbClr val="99FF99"/>
    <a:srgbClr val="3333CC"/>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6" autoAdjust="0"/>
    <p:restoredTop sz="96391" autoAdjust="0"/>
  </p:normalViewPr>
  <p:slideViewPr>
    <p:cSldViewPr>
      <p:cViewPr varScale="1">
        <p:scale>
          <a:sx n="112" d="100"/>
          <a:sy n="112" d="100"/>
        </p:scale>
        <p:origin x="898" y="82"/>
      </p:cViewPr>
      <p:guideLst>
        <p:guide orient="horz" pos="1616"/>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6B-437E-9B36-7D260F7AEA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6B-437E-9B36-7D260F7AEA71}"/>
              </c:ext>
            </c:extLst>
          </c:dPt>
          <c:dLbls>
            <c:dLbl>
              <c:idx val="0"/>
              <c:layout>
                <c:manualLayout>
                  <c:x val="-0.21629101049868765"/>
                  <c:y val="8.001603966170895E-4"/>
                </c:manualLayout>
              </c:layout>
              <c:tx>
                <c:rich>
                  <a:bodyPr/>
                  <a:lstStyle/>
                  <a:p>
                    <a:r>
                      <a:rPr lang="ja-JP" altLang="en-US" baseline="0"/>
                      <a:t>男性 </a:t>
                    </a:r>
                    <a:fld id="{70620D40-E7F6-450C-BA1C-237915056D10}"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16B-437E-9B36-7D260F7AEA71}"/>
                </c:ext>
              </c:extLst>
            </c:dLbl>
            <c:dLbl>
              <c:idx val="1"/>
              <c:layout>
                <c:manualLayout>
                  <c:x val="0.17740048118985127"/>
                  <c:y val="-4.3183508311461068E-2"/>
                </c:manualLayout>
              </c:layout>
              <c:tx>
                <c:rich>
                  <a:bodyPr/>
                  <a:lstStyle/>
                  <a:p>
                    <a:fld id="{57A3D5FD-B36B-4B1C-BD21-FF5B651A209D}" type="CATEGORYNAME">
                      <a:rPr lang="ja-JP" altLang="en-US"/>
                      <a:pPr/>
                      <a:t>[分類名]</a:t>
                    </a:fld>
                    <a:r>
                      <a:rPr lang="ja-JP" altLang="en-US" baseline="0"/>
                      <a:t> </a:t>
                    </a:r>
                    <a:fld id="{EC81C517-32A5-44C2-B622-8E21B95CB0C2}"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16B-437E-9B36-7D260F7AEA7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男性</c:v>
                </c:pt>
                <c:pt idx="1">
                  <c:v>女性</c:v>
                </c:pt>
              </c:strCache>
            </c:strRef>
          </c:cat>
          <c:val>
            <c:numRef>
              <c:f>Sheet1!$B$1:$B$2</c:f>
              <c:numCache>
                <c:formatCode>0.0%</c:formatCode>
                <c:ptCount val="2"/>
                <c:pt idx="0">
                  <c:v>0.50800000000000001</c:v>
                </c:pt>
                <c:pt idx="1">
                  <c:v>0.49199999999999999</c:v>
                </c:pt>
              </c:numCache>
            </c:numRef>
          </c:val>
          <c:extLst>
            <c:ext xmlns:c16="http://schemas.microsoft.com/office/drawing/2014/chart" uri="{C3380CC4-5D6E-409C-BE32-E72D297353CC}">
              <c16:uniqueId val="{00000004-A16B-437E-9B36-7D260F7AEA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0627" tIns="45312" rIns="90627" bIns="45312"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16350" y="0"/>
            <a:ext cx="2917825" cy="495300"/>
          </a:xfrm>
          <a:prstGeom prst="rect">
            <a:avLst/>
          </a:prstGeom>
        </p:spPr>
        <p:txBody>
          <a:bodyPr vert="horz" lIns="90627" tIns="45312" rIns="90627" bIns="45312" rtlCol="0"/>
          <a:lstStyle>
            <a:lvl1pPr algn="r">
              <a:defRPr sz="1200"/>
            </a:lvl1pPr>
          </a:lstStyle>
          <a:p>
            <a:pPr>
              <a:defRPr/>
            </a:pPr>
            <a:fld id="{10230DAE-0208-4945-9618-7DDAF2204DF8}" type="datetimeFigureOut">
              <a:rPr lang="ja-JP" altLang="en-US"/>
              <a:pPr>
                <a:defRPr/>
              </a:pPr>
              <a:t>2023/7/7</a:t>
            </a:fld>
            <a:endParaRPr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0627" tIns="45312" rIns="90627" bIns="45312" rtlCol="0" anchor="ctr"/>
          <a:lstStyle/>
          <a:p>
            <a:pPr lvl="0"/>
            <a:endParaRPr lang="ja-JP" altLang="en-US" noProof="0" smtClean="0"/>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0627" tIns="45312" rIns="90627" bIns="4531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0627" tIns="45312" rIns="90627" bIns="45312"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16350" y="9371013"/>
            <a:ext cx="2917825" cy="495300"/>
          </a:xfrm>
          <a:prstGeom prst="rect">
            <a:avLst/>
          </a:prstGeom>
        </p:spPr>
        <p:txBody>
          <a:bodyPr vert="horz" lIns="90627" tIns="45312" rIns="90627" bIns="45312" rtlCol="0" anchor="b"/>
          <a:lstStyle>
            <a:lvl1pPr algn="r">
              <a:defRPr sz="1200"/>
            </a:lvl1pPr>
          </a:lstStyle>
          <a:p>
            <a:pPr>
              <a:defRPr/>
            </a:pPr>
            <a:fld id="{33DD60C8-57CB-434A-A196-F8E229B919F5}"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0E64CF29-E302-401F-A28A-F528DDC6E7E2}" type="slidenum">
              <a:rPr lang="en-US" altLang="ja-JP"/>
              <a:pPr>
                <a:defRPr/>
              </a:pPr>
              <a:t>‹#›</a:t>
            </a:fld>
            <a:endParaRPr lang="en-US" altLang="ja-JP"/>
          </a:p>
        </p:txBody>
      </p:sp>
    </p:spTree>
    <p:extLst>
      <p:ext uri="{BB962C8B-B14F-4D97-AF65-F5344CB8AC3E}">
        <p14:creationId xmlns:p14="http://schemas.microsoft.com/office/powerpoint/2010/main" val="377721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F8BE30D-A339-4CE7-9675-3B856C433A62}" type="slidenum">
              <a:rPr lang="en-US" altLang="ja-JP"/>
              <a:pPr>
                <a:defRPr/>
              </a:pPr>
              <a:t>‹#›</a:t>
            </a:fld>
            <a:endParaRPr lang="en-US" altLang="ja-JP"/>
          </a:p>
        </p:txBody>
      </p:sp>
    </p:spTree>
    <p:extLst>
      <p:ext uri="{BB962C8B-B14F-4D97-AF65-F5344CB8AC3E}">
        <p14:creationId xmlns:p14="http://schemas.microsoft.com/office/powerpoint/2010/main" val="301179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C64C63E2-F0C3-4F99-AB9B-2CA691CD6121}" type="slidenum">
              <a:rPr lang="en-US" altLang="ja-JP"/>
              <a:pPr>
                <a:defRPr/>
              </a:pPr>
              <a:t>‹#›</a:t>
            </a:fld>
            <a:endParaRPr lang="en-US" altLang="ja-JP"/>
          </a:p>
        </p:txBody>
      </p:sp>
    </p:spTree>
    <p:extLst>
      <p:ext uri="{BB962C8B-B14F-4D97-AF65-F5344CB8AC3E}">
        <p14:creationId xmlns:p14="http://schemas.microsoft.com/office/powerpoint/2010/main" val="1773207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ー 52">
            <a:extLst>
              <a:ext uri="{FF2B5EF4-FFF2-40B4-BE49-F238E27FC236}">
                <a16:creationId xmlns:a16="http://schemas.microsoft.com/office/drawing/2014/main" id="{844A123A-E654-4772-A91A-B211E5619E60}"/>
              </a:ext>
            </a:extLst>
          </p:cNvPr>
          <p:cNvSpPr txBox="1">
            <a:spLocks/>
          </p:cNvSpPr>
          <p:nvPr userDrawn="1"/>
        </p:nvSpPr>
        <p:spPr>
          <a:xfrm>
            <a:off x="6948488" y="6489700"/>
            <a:ext cx="2027237" cy="349250"/>
          </a:xfrm>
          <a:prstGeom prst="rect">
            <a:avLst/>
          </a:prstGeom>
        </p:spPr>
        <p:txBody>
          <a:bodyPr anchor="ctr"/>
          <a:lstStyle>
            <a:defPPr>
              <a:defRPr lang="en-US"/>
            </a:defPPr>
            <a:lvl1pPr marL="0" algn="r" defTabSz="457200" rtl="0" eaLnBrk="1" latinLnBrk="0" hangingPunct="1">
              <a:defRPr sz="1800" b="1"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91528C1-3DB6-4D68-814F-EB4AE172F12B}" type="slidenum">
              <a:rPr lang="ja-JP" altLang="en-US" sz="1100" smtClean="0">
                <a:solidFill>
                  <a:schemeClr val="bg1">
                    <a:lumMod val="50000"/>
                  </a:schemeClr>
                </a:solidFill>
              </a:rPr>
              <a:pPr>
                <a:defRPr/>
              </a:pPr>
              <a:t>‹#›</a:t>
            </a:fld>
            <a:endParaRPr lang="ja-JP" altLang="en-US" sz="1100">
              <a:solidFill>
                <a:schemeClr val="bg1">
                  <a:lumMod val="50000"/>
                </a:schemeClr>
              </a:solidFill>
            </a:endParaRPr>
          </a:p>
        </p:txBody>
      </p:sp>
      <p:sp>
        <p:nvSpPr>
          <p:cNvPr id="3" name="テキスト ボックス 2"/>
          <p:cNvSpPr txBox="1">
            <a:spLocks noChangeArrowheads="1"/>
          </p:cNvSpPr>
          <p:nvPr userDrawn="1"/>
        </p:nvSpPr>
        <p:spPr bwMode="auto">
          <a:xfrm>
            <a:off x="0" y="6519863"/>
            <a:ext cx="257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defRPr/>
            </a:pPr>
            <a:r>
              <a:rPr lang="en-US" altLang="ja-JP" smtClean="0">
                <a:solidFill>
                  <a:srgbClr val="7F7F7F"/>
                </a:solidFill>
                <a:latin typeface="游ゴシック" panose="020B0400000000000000" pitchFamily="50" charset="-128"/>
                <a:ea typeface="游ゴシック" panose="020B0400000000000000" pitchFamily="50" charset="-128"/>
              </a:rPr>
              <a:t>Copyright © Arukikata. Co.,Ltd.</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All</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rights</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reserved.</a:t>
            </a:r>
          </a:p>
          <a:p>
            <a:pPr eaLnBrk="1" hangingPunct="1">
              <a:defRPr/>
            </a:pPr>
            <a:r>
              <a:rPr lang="ja-JP" altLang="en-US" smtClean="0">
                <a:solidFill>
                  <a:srgbClr val="898989"/>
                </a:solidFill>
                <a:latin typeface="游ゴシック" panose="020B0400000000000000" pitchFamily="50" charset="-128"/>
                <a:ea typeface="游ゴシック" panose="020B0400000000000000" pitchFamily="50" charset="-128"/>
              </a:rPr>
              <a:t>本資料の無断転載･複写を禁じます。</a:t>
            </a:r>
          </a:p>
        </p:txBody>
      </p:sp>
      <p:sp>
        <p:nvSpPr>
          <p:cNvPr id="4" name="正方形/長方形 3"/>
          <p:cNvSpPr/>
          <p:nvPr userDrawn="1"/>
        </p:nvSpPr>
        <p:spPr>
          <a:xfrm>
            <a:off x="0" y="-11113"/>
            <a:ext cx="8623300" cy="1793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userDrawn="1"/>
        </p:nvSpPr>
        <p:spPr>
          <a:xfrm>
            <a:off x="7459663" y="-11113"/>
            <a:ext cx="1684337" cy="17938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 name="図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 y="30163"/>
            <a:ext cx="14462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6"/>
          <p:cNvCxnSpPr/>
          <p:nvPr userDrawn="1"/>
        </p:nvCxnSpPr>
        <p:spPr>
          <a:xfrm>
            <a:off x="273050" y="6521450"/>
            <a:ext cx="862488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297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ー 52">
            <a:extLst>
              <a:ext uri="{FF2B5EF4-FFF2-40B4-BE49-F238E27FC236}">
                <a16:creationId xmlns:a16="http://schemas.microsoft.com/office/drawing/2014/main" id="{844A123A-E654-4772-A91A-B211E5619E60}"/>
              </a:ext>
            </a:extLst>
          </p:cNvPr>
          <p:cNvSpPr txBox="1">
            <a:spLocks/>
          </p:cNvSpPr>
          <p:nvPr userDrawn="1"/>
        </p:nvSpPr>
        <p:spPr>
          <a:xfrm>
            <a:off x="6948488" y="6489700"/>
            <a:ext cx="2027237" cy="349250"/>
          </a:xfrm>
          <a:prstGeom prst="rect">
            <a:avLst/>
          </a:prstGeom>
        </p:spPr>
        <p:txBody>
          <a:bodyPr anchor="ctr"/>
          <a:lstStyle>
            <a:defPPr>
              <a:defRPr lang="en-US"/>
            </a:defPPr>
            <a:lvl1pPr marL="0" algn="r" defTabSz="457200" rtl="0" eaLnBrk="1" latinLnBrk="0" hangingPunct="1">
              <a:defRPr sz="1800" b="1"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92B312B-693A-4FEC-9DA3-6A670095C123}" type="slidenum">
              <a:rPr lang="ja-JP" altLang="en-US" sz="1100" smtClean="0">
                <a:solidFill>
                  <a:schemeClr val="bg1">
                    <a:lumMod val="50000"/>
                  </a:schemeClr>
                </a:solidFill>
              </a:rPr>
              <a:pPr>
                <a:defRPr/>
              </a:pPr>
              <a:t>‹#›</a:t>
            </a:fld>
            <a:endParaRPr lang="ja-JP" altLang="en-US" sz="1100">
              <a:solidFill>
                <a:schemeClr val="bg1">
                  <a:lumMod val="50000"/>
                </a:schemeClr>
              </a:solidFill>
            </a:endParaRPr>
          </a:p>
        </p:txBody>
      </p:sp>
      <p:sp>
        <p:nvSpPr>
          <p:cNvPr id="3" name="テキスト ボックス 2"/>
          <p:cNvSpPr txBox="1">
            <a:spLocks noChangeArrowheads="1"/>
          </p:cNvSpPr>
          <p:nvPr userDrawn="1"/>
        </p:nvSpPr>
        <p:spPr bwMode="auto">
          <a:xfrm>
            <a:off x="0" y="6519863"/>
            <a:ext cx="257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defRPr/>
            </a:pPr>
            <a:r>
              <a:rPr lang="en-US" altLang="ja-JP" smtClean="0">
                <a:solidFill>
                  <a:srgbClr val="7F7F7F"/>
                </a:solidFill>
                <a:latin typeface="游ゴシック" panose="020B0400000000000000" pitchFamily="50" charset="-128"/>
                <a:ea typeface="游ゴシック" panose="020B0400000000000000" pitchFamily="50" charset="-128"/>
              </a:rPr>
              <a:t>Copyright © Arukikata. Co.,Ltd.</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All</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rights</a:t>
            </a:r>
            <a:r>
              <a:rPr lang="ja-JP" altLang="en-US" smtClean="0">
                <a:solidFill>
                  <a:srgbClr val="7F7F7F"/>
                </a:solidFill>
                <a:latin typeface="游ゴシック" panose="020B0400000000000000" pitchFamily="50" charset="-128"/>
                <a:ea typeface="游ゴシック" panose="020B0400000000000000" pitchFamily="50" charset="-128"/>
              </a:rPr>
              <a:t> </a:t>
            </a:r>
            <a:r>
              <a:rPr lang="en-US" altLang="ja-JP" smtClean="0">
                <a:solidFill>
                  <a:srgbClr val="7F7F7F"/>
                </a:solidFill>
                <a:latin typeface="游ゴシック" panose="020B0400000000000000" pitchFamily="50" charset="-128"/>
                <a:ea typeface="游ゴシック" panose="020B0400000000000000" pitchFamily="50" charset="-128"/>
              </a:rPr>
              <a:t>reserved.</a:t>
            </a:r>
          </a:p>
          <a:p>
            <a:pPr eaLnBrk="1" hangingPunct="1">
              <a:defRPr/>
            </a:pPr>
            <a:r>
              <a:rPr lang="ja-JP" altLang="en-US" smtClean="0">
                <a:solidFill>
                  <a:srgbClr val="898989"/>
                </a:solidFill>
                <a:latin typeface="游ゴシック" panose="020B0400000000000000" pitchFamily="50" charset="-128"/>
                <a:ea typeface="游ゴシック" panose="020B0400000000000000" pitchFamily="50" charset="-128"/>
              </a:rPr>
              <a:t>本資料の無断転載･複写を禁じます。</a:t>
            </a:r>
          </a:p>
        </p:txBody>
      </p:sp>
      <p:sp>
        <p:nvSpPr>
          <p:cNvPr id="4" name="正方形/長方形 3"/>
          <p:cNvSpPr/>
          <p:nvPr userDrawn="1"/>
        </p:nvSpPr>
        <p:spPr>
          <a:xfrm>
            <a:off x="0" y="-11113"/>
            <a:ext cx="8623300" cy="1793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userDrawn="1"/>
        </p:nvSpPr>
        <p:spPr>
          <a:xfrm>
            <a:off x="7459663" y="-11113"/>
            <a:ext cx="1684337" cy="17938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 name="図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 y="30163"/>
            <a:ext cx="14462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6"/>
          <p:cNvCxnSpPr/>
          <p:nvPr userDrawn="1"/>
        </p:nvCxnSpPr>
        <p:spPr>
          <a:xfrm>
            <a:off x="273050" y="6521450"/>
            <a:ext cx="862488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01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6DBD6D6-6B46-4A02-B208-2B14512C14E1}" type="slidenum">
              <a:rPr lang="en-US" altLang="ja-JP"/>
              <a:pPr>
                <a:defRPr/>
              </a:pPr>
              <a:t>‹#›</a:t>
            </a:fld>
            <a:endParaRPr lang="en-US" altLang="ja-JP"/>
          </a:p>
        </p:txBody>
      </p:sp>
    </p:spTree>
    <p:extLst>
      <p:ext uri="{BB962C8B-B14F-4D97-AF65-F5344CB8AC3E}">
        <p14:creationId xmlns:p14="http://schemas.microsoft.com/office/powerpoint/2010/main" val="322269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AE3EC254-5812-4F08-A474-0B9C55927C6B}" type="slidenum">
              <a:rPr lang="en-US" altLang="ja-JP"/>
              <a:pPr>
                <a:defRPr/>
              </a:pPr>
              <a:t>‹#›</a:t>
            </a:fld>
            <a:endParaRPr lang="en-US" altLang="ja-JP"/>
          </a:p>
        </p:txBody>
      </p:sp>
    </p:spTree>
    <p:extLst>
      <p:ext uri="{BB962C8B-B14F-4D97-AF65-F5344CB8AC3E}">
        <p14:creationId xmlns:p14="http://schemas.microsoft.com/office/powerpoint/2010/main" val="2285243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CCA6BB8-6F60-4270-9FE3-9F50E4B2E013}" type="slidenum">
              <a:rPr lang="en-US" altLang="ja-JP"/>
              <a:pPr>
                <a:defRPr/>
              </a:pPr>
              <a:t>‹#›</a:t>
            </a:fld>
            <a:endParaRPr lang="en-US" altLang="ja-JP"/>
          </a:p>
        </p:txBody>
      </p:sp>
    </p:spTree>
    <p:extLst>
      <p:ext uri="{BB962C8B-B14F-4D97-AF65-F5344CB8AC3E}">
        <p14:creationId xmlns:p14="http://schemas.microsoft.com/office/powerpoint/2010/main" val="83935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558574CD-E23C-44BE-A7DB-759559A3328F}" type="slidenum">
              <a:rPr lang="en-US" altLang="ja-JP"/>
              <a:pPr>
                <a:defRPr/>
              </a:pPr>
              <a:t>‹#›</a:t>
            </a:fld>
            <a:endParaRPr lang="en-US" altLang="ja-JP"/>
          </a:p>
        </p:txBody>
      </p:sp>
    </p:spTree>
    <p:extLst>
      <p:ext uri="{BB962C8B-B14F-4D97-AF65-F5344CB8AC3E}">
        <p14:creationId xmlns:p14="http://schemas.microsoft.com/office/powerpoint/2010/main" val="150570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C89DC66C-42CB-49E3-AFB7-E1E98EAAB025}" type="slidenum">
              <a:rPr lang="en-US" altLang="ja-JP"/>
              <a:pPr>
                <a:defRPr/>
              </a:pPr>
              <a:t>‹#›</a:t>
            </a:fld>
            <a:endParaRPr lang="en-US" altLang="ja-JP"/>
          </a:p>
        </p:txBody>
      </p:sp>
    </p:spTree>
    <p:extLst>
      <p:ext uri="{BB962C8B-B14F-4D97-AF65-F5344CB8AC3E}">
        <p14:creationId xmlns:p14="http://schemas.microsoft.com/office/powerpoint/2010/main" val="160492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47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61367FC-99A5-4B30-838E-F7C7312CC25D}" type="slidenum">
              <a:rPr lang="en-US" altLang="ja-JP"/>
              <a:pPr>
                <a:defRPr/>
              </a:pPr>
              <a:t>‹#›</a:t>
            </a:fld>
            <a:endParaRPr lang="en-US" altLang="ja-JP"/>
          </a:p>
        </p:txBody>
      </p:sp>
    </p:spTree>
    <p:extLst>
      <p:ext uri="{BB962C8B-B14F-4D97-AF65-F5344CB8AC3E}">
        <p14:creationId xmlns:p14="http://schemas.microsoft.com/office/powerpoint/2010/main" val="409542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B1EAC41-583E-405F-B665-D2C6558858FE}" type="slidenum">
              <a:rPr lang="en-US" altLang="ja-JP"/>
              <a:pPr>
                <a:defRPr/>
              </a:pPr>
              <a:t>‹#›</a:t>
            </a:fld>
            <a:endParaRPr lang="en-US" altLang="ja-JP"/>
          </a:p>
        </p:txBody>
      </p:sp>
    </p:spTree>
    <p:extLst>
      <p:ext uri="{BB962C8B-B14F-4D97-AF65-F5344CB8AC3E}">
        <p14:creationId xmlns:p14="http://schemas.microsoft.com/office/powerpoint/2010/main" val="84182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スライド番号プレースホルダー 52">
            <a:extLst>
              <a:ext uri="{FF2B5EF4-FFF2-40B4-BE49-F238E27FC236}">
                <a16:creationId xmlns:a16="http://schemas.microsoft.com/office/drawing/2014/main" id="{844A123A-E654-4772-A91A-B211E5619E60}"/>
              </a:ext>
            </a:extLst>
          </p:cNvPr>
          <p:cNvSpPr txBox="1">
            <a:spLocks/>
          </p:cNvSpPr>
          <p:nvPr userDrawn="1"/>
        </p:nvSpPr>
        <p:spPr>
          <a:xfrm>
            <a:off x="7116763" y="6586538"/>
            <a:ext cx="2027237" cy="349250"/>
          </a:xfrm>
          <a:prstGeom prst="rect">
            <a:avLst/>
          </a:prstGeom>
        </p:spPr>
        <p:txBody>
          <a:bodyPr anchor="ctr"/>
          <a:lstStyle>
            <a:defPPr>
              <a:defRPr lang="en-US"/>
            </a:defPPr>
            <a:lvl1pPr marL="0" algn="r" defTabSz="457200" rtl="0" eaLnBrk="1" latinLnBrk="0" hangingPunct="1">
              <a:defRPr sz="1800" b="1"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0B3CBEC-0030-4A7E-8A7D-8DB638551100}" type="slidenum">
              <a:rPr lang="ja-JP" altLang="en-US" sz="1100" smtClean="0">
                <a:solidFill>
                  <a:schemeClr val="bg1">
                    <a:lumMod val="50000"/>
                  </a:schemeClr>
                </a:solidFill>
              </a:rPr>
              <a:pPr>
                <a:defRPr/>
              </a:pPr>
              <a:t>‹#›</a:t>
            </a:fld>
            <a:endParaRPr lang="ja-JP" altLang="en-US" sz="1100">
              <a:solidFill>
                <a:schemeClr val="bg1">
                  <a:lumMod val="50000"/>
                </a:schemeClr>
              </a:solidFill>
            </a:endParaRPr>
          </a:p>
        </p:txBody>
      </p:sp>
      <p:sp>
        <p:nvSpPr>
          <p:cNvPr id="1027" name="テキスト ボックス 8"/>
          <p:cNvSpPr txBox="1">
            <a:spLocks noChangeArrowheads="1"/>
          </p:cNvSpPr>
          <p:nvPr userDrawn="1"/>
        </p:nvSpPr>
        <p:spPr bwMode="auto">
          <a:xfrm>
            <a:off x="0" y="6669088"/>
            <a:ext cx="30591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defRPr/>
            </a:pPr>
            <a:r>
              <a:rPr lang="en-US" altLang="ja-JP" sz="600" dirty="0" smtClean="0">
                <a:solidFill>
                  <a:srgbClr val="7F7F7F"/>
                </a:solidFill>
                <a:latin typeface="ＭＳ Ｐゴシック" panose="020B0600070205080204" pitchFamily="50" charset="-128"/>
                <a:ea typeface="ＭＳ Ｐゴシック" panose="020B0600070205080204" pitchFamily="50" charset="-128"/>
              </a:rPr>
              <a:t>Copyright © </a:t>
            </a:r>
            <a:r>
              <a:rPr lang="en-US" altLang="ja-JP" sz="600" dirty="0" err="1" smtClean="0">
                <a:solidFill>
                  <a:srgbClr val="7F7F7F"/>
                </a:solidFill>
                <a:latin typeface="ＭＳ Ｐゴシック" panose="020B0600070205080204" pitchFamily="50" charset="-128"/>
                <a:ea typeface="ＭＳ Ｐゴシック" panose="020B0600070205080204" pitchFamily="50" charset="-128"/>
              </a:rPr>
              <a:t>Arukikata</a:t>
            </a:r>
            <a:r>
              <a:rPr lang="en-US" altLang="ja-JP" sz="600" dirty="0" smtClean="0">
                <a:solidFill>
                  <a:srgbClr val="7F7F7F"/>
                </a:solidFill>
                <a:latin typeface="ＭＳ Ｐゴシック" panose="020B0600070205080204" pitchFamily="50" charset="-128"/>
                <a:ea typeface="ＭＳ Ｐゴシック" panose="020B0600070205080204" pitchFamily="50" charset="-128"/>
              </a:rPr>
              <a:t>. </a:t>
            </a:r>
            <a:r>
              <a:rPr lang="en-US" altLang="ja-JP" sz="600" dirty="0" err="1" smtClean="0">
                <a:solidFill>
                  <a:srgbClr val="7F7F7F"/>
                </a:solidFill>
                <a:latin typeface="ＭＳ Ｐゴシック" panose="020B0600070205080204" pitchFamily="50" charset="-128"/>
                <a:ea typeface="ＭＳ Ｐゴシック" panose="020B0600070205080204" pitchFamily="50" charset="-128"/>
              </a:rPr>
              <a:t>Co.,Ltd</a:t>
            </a:r>
            <a:r>
              <a:rPr lang="en-US" altLang="ja-JP" sz="600" dirty="0" smtClean="0">
                <a:solidFill>
                  <a:srgbClr val="7F7F7F"/>
                </a:solidFill>
                <a:latin typeface="ＭＳ Ｐゴシック" panose="020B0600070205080204" pitchFamily="50" charset="-128"/>
                <a:ea typeface="ＭＳ Ｐゴシック" panose="020B0600070205080204" pitchFamily="50" charset="-128"/>
              </a:rPr>
              <a:t>.</a:t>
            </a:r>
            <a:r>
              <a:rPr lang="ja-JP" altLang="en-US" sz="600" dirty="0" smtClean="0">
                <a:solidFill>
                  <a:srgbClr val="7F7F7F"/>
                </a:solidFill>
                <a:latin typeface="ＭＳ Ｐゴシック" panose="020B0600070205080204" pitchFamily="50" charset="-128"/>
                <a:ea typeface="ＭＳ Ｐゴシック" panose="020B0600070205080204" pitchFamily="50" charset="-128"/>
              </a:rPr>
              <a:t> </a:t>
            </a:r>
            <a:r>
              <a:rPr lang="en-US" altLang="ja-JP" sz="600" dirty="0" smtClean="0">
                <a:solidFill>
                  <a:srgbClr val="7F7F7F"/>
                </a:solidFill>
                <a:latin typeface="ＭＳ Ｐゴシック" panose="020B0600070205080204" pitchFamily="50" charset="-128"/>
                <a:ea typeface="ＭＳ Ｐゴシック" panose="020B0600070205080204" pitchFamily="50" charset="-128"/>
              </a:rPr>
              <a:t>All</a:t>
            </a:r>
            <a:r>
              <a:rPr lang="ja-JP" altLang="en-US" sz="600" dirty="0" smtClean="0">
                <a:solidFill>
                  <a:srgbClr val="7F7F7F"/>
                </a:solidFill>
                <a:latin typeface="ＭＳ Ｐゴシック" panose="020B0600070205080204" pitchFamily="50" charset="-128"/>
                <a:ea typeface="ＭＳ Ｐゴシック" panose="020B0600070205080204" pitchFamily="50" charset="-128"/>
              </a:rPr>
              <a:t> </a:t>
            </a:r>
            <a:r>
              <a:rPr lang="en-US" altLang="ja-JP" sz="600" dirty="0" smtClean="0">
                <a:solidFill>
                  <a:srgbClr val="7F7F7F"/>
                </a:solidFill>
                <a:latin typeface="ＭＳ Ｐゴシック" panose="020B0600070205080204" pitchFamily="50" charset="-128"/>
                <a:ea typeface="ＭＳ Ｐゴシック" panose="020B0600070205080204" pitchFamily="50" charset="-128"/>
              </a:rPr>
              <a:t>rights</a:t>
            </a:r>
            <a:r>
              <a:rPr lang="ja-JP" altLang="en-US" sz="600" dirty="0" smtClean="0">
                <a:solidFill>
                  <a:srgbClr val="7F7F7F"/>
                </a:solidFill>
                <a:latin typeface="ＭＳ Ｐゴシック" panose="020B0600070205080204" pitchFamily="50" charset="-128"/>
                <a:ea typeface="ＭＳ Ｐゴシック" panose="020B0600070205080204" pitchFamily="50" charset="-128"/>
              </a:rPr>
              <a:t> </a:t>
            </a:r>
            <a:r>
              <a:rPr lang="en-US" altLang="ja-JP" sz="600" dirty="0" smtClean="0">
                <a:solidFill>
                  <a:srgbClr val="7F7F7F"/>
                </a:solidFill>
                <a:latin typeface="ＭＳ Ｐゴシック" panose="020B0600070205080204" pitchFamily="50" charset="-128"/>
                <a:ea typeface="ＭＳ Ｐゴシック" panose="020B0600070205080204" pitchFamily="50" charset="-128"/>
              </a:rPr>
              <a:t>reserved.</a:t>
            </a:r>
            <a:r>
              <a:rPr lang="ja-JP" altLang="en-US" sz="600" dirty="0" smtClean="0">
                <a:solidFill>
                  <a:srgbClr val="7F7F7F"/>
                </a:solidFill>
                <a:latin typeface="ＭＳ Ｐゴシック" panose="020B0600070205080204" pitchFamily="50" charset="-128"/>
                <a:ea typeface="ＭＳ Ｐゴシック" panose="020B0600070205080204" pitchFamily="50" charset="-128"/>
              </a:rPr>
              <a:t>　</a:t>
            </a:r>
            <a:r>
              <a:rPr lang="ja-JP" altLang="en-US" sz="600" dirty="0" smtClean="0">
                <a:solidFill>
                  <a:srgbClr val="898989"/>
                </a:solidFill>
                <a:latin typeface="游ゴシック" panose="020B0400000000000000" pitchFamily="50" charset="-128"/>
                <a:ea typeface="ＭＳ Ｐゴシック" panose="020B0600070205080204" pitchFamily="50" charset="-128"/>
              </a:rPr>
              <a:t>本資料の無断転載･複写を禁じます。</a:t>
            </a:r>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0" r:id="rId7"/>
    <p:sldLayoutId id="2147483867" r:id="rId8"/>
    <p:sldLayoutId id="2147483868" r:id="rId9"/>
    <p:sldLayoutId id="2147483869" r:id="rId10"/>
    <p:sldLayoutId id="2147483870"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C3A0FB1-3395-4886-9748-12D9ACF00133}" type="datetimeFigureOut">
              <a:rPr lang="ja-JP" altLang="en-US"/>
              <a:pPr>
                <a:defRPr/>
              </a:pPr>
              <a:t>2023/7/7</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977FA97-5F92-46A9-9B22-D074E39FC97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871" r:id="rId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B08AD6-DD75-42AA-A5B1-844262940EC2}" type="datetimeFigureOut">
              <a:rPr lang="ja-JP" altLang="en-US"/>
              <a:pPr>
                <a:defRPr/>
              </a:pPr>
              <a:t>2023/7/7</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CCCA6C-27CD-49C0-9813-DFD77CFA467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872" r:id="rId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rukikata.co.jp/" TargetMode="External"/><Relationship Id="rId2" Type="http://schemas.openxmlformats.org/officeDocument/2006/relationships/hyperlink" Target="http://www.arukikata.co.jp/ad/"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www.arukikata.co.jp/south_ca07/"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4.emf"/></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hyperlink" Target="https://news.arukikata.co.jp/column/sightseeing/Europe/Spain/SANTIAGO_DE_COMPOSTELA/146_752404_1640096011.html?w=146" TargetMode="External"/><Relationship Id="rId4" Type="http://schemas.openxmlformats.org/officeDocument/2006/relationships/hyperlink" Target="https://www.youtube.com/watch?v=sFJEfazdBUY"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hyperlink" Target="https://news.arukikata.co.jp/column/hotel/Hawaii/Hawaii/KO_OLINA/146_410298_1647526270.html?w=146" TargetMode="External"/><Relationship Id="rId4" Type="http://schemas.openxmlformats.org/officeDocument/2006/relationships/hyperlink" Target="https://www.youtube.com/watch?v=WLsoEtiUTQ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news.arukikata.co.jp/column/travel-info/Oceania/Australia/SYDNEY/146_789905_1637550857.html?w=146" TargetMode="External"/><Relationship Id="rId3" Type="http://schemas.openxmlformats.org/officeDocument/2006/relationships/image" Target="../media/image92.png"/><Relationship Id="rId7" Type="http://schemas.openxmlformats.org/officeDocument/2006/relationships/hyperlink" Target="https://www.youtube.com/watch?v=JA0ybwPT4u8" TargetMode="External"/><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hyperlink" Target="https://www.youtube.com/watch?v=IZ4gSmic4zc" TargetMode="External"/><Relationship Id="rId5" Type="http://schemas.openxmlformats.org/officeDocument/2006/relationships/hyperlink" Target="https://www.youtube.com/watch?v=QCR4wOpKOBY" TargetMode="External"/><Relationship Id="rId10" Type="http://schemas.openxmlformats.org/officeDocument/2006/relationships/hyperlink" Target="https://news.arukikata.co.jp/column/travel-info/Oceania/Australia/CAIRNS/146_629921_1645167909.html?w=146" TargetMode="External"/><Relationship Id="rId4" Type="http://schemas.openxmlformats.org/officeDocument/2006/relationships/hyperlink" Target="http://pu.arukikata.co.jp/australia2021/" TargetMode="External"/><Relationship Id="rId9" Type="http://schemas.openxmlformats.org/officeDocument/2006/relationships/hyperlink" Target="https://news.arukikata.co.jp/column/eating/Oceania/Australia/SYDNEY/146_917181_1639383464.html?w=146"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oleObject" Target="../embeddings/oleObject2.bin"/><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3.png"/><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22.png"/><Relationship Id="rId3" Type="http://schemas.openxmlformats.org/officeDocument/2006/relationships/image" Target="../media/image115.png"/><Relationship Id="rId7" Type="http://schemas.openxmlformats.org/officeDocument/2006/relationships/image" Target="../media/image120.png"/><Relationship Id="rId12" Type="http://schemas.openxmlformats.org/officeDocument/2006/relationships/image" Target="../media/image21.png"/><Relationship Id="rId2" Type="http://schemas.openxmlformats.org/officeDocument/2006/relationships/image" Target="../media/image116.jpeg"/><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png"/><Relationship Id="rId16" Type="http://schemas.openxmlformats.org/officeDocument/2006/relationships/image" Target="../media/image138.png"/><Relationship Id="rId1" Type="http://schemas.openxmlformats.org/officeDocument/2006/relationships/slideLayout" Target="../slideLayouts/slideLayout1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16.jpe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33.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485835"/>
            <a:ext cx="9144000" cy="63721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endParaRPr>
          </a:p>
        </p:txBody>
      </p:sp>
      <p:sp>
        <p:nvSpPr>
          <p:cNvPr id="17412" name="Rectangle 44"/>
          <p:cNvSpPr>
            <a:spLocks noChangeArrowheads="1"/>
          </p:cNvSpPr>
          <p:nvPr/>
        </p:nvSpPr>
        <p:spPr bwMode="auto">
          <a:xfrm>
            <a:off x="0" y="0"/>
            <a:ext cx="9143999" cy="5492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17413" name="Text Box 4">
            <a:hlinkClick r:id="rId2"/>
          </p:cNvPr>
          <p:cNvSpPr txBox="1">
            <a:spLocks noChangeArrowheads="1"/>
          </p:cNvSpPr>
          <p:nvPr/>
        </p:nvSpPr>
        <p:spPr bwMode="auto">
          <a:xfrm>
            <a:off x="4014787" y="5869721"/>
            <a:ext cx="5165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lgn="r" eaLnBrk="1" hangingPunct="1"/>
            <a:r>
              <a:rPr lang="en-US" altLang="ja-JP" sz="1200" dirty="0" smtClean="0">
                <a:latin typeface="游ゴシック" panose="020B0400000000000000" pitchFamily="50" charset="-128"/>
                <a:ea typeface="游ゴシック" panose="020B0400000000000000" pitchFamily="50" charset="-128"/>
              </a:rPr>
              <a:t>2023</a:t>
            </a:r>
            <a:r>
              <a:rPr lang="ja-JP" altLang="en-US" sz="1200" dirty="0" smtClean="0">
                <a:latin typeface="游ゴシック" panose="020B0400000000000000" pitchFamily="50" charset="-128"/>
                <a:ea typeface="游ゴシック" panose="020B0400000000000000" pitchFamily="50" charset="-128"/>
              </a:rPr>
              <a:t>年</a:t>
            </a:r>
            <a:r>
              <a:rPr lang="en-US" altLang="ja-JP" sz="1200" dirty="0" smtClean="0">
                <a:latin typeface="游ゴシック" panose="020B0400000000000000" pitchFamily="50" charset="-128"/>
                <a:ea typeface="游ゴシック" panose="020B0400000000000000" pitchFamily="50" charset="-128"/>
              </a:rPr>
              <a:t>7</a:t>
            </a:r>
            <a:r>
              <a:rPr lang="ja-JP" altLang="en-US" sz="1200" dirty="0" smtClean="0">
                <a:latin typeface="游ゴシック" panose="020B0400000000000000" pitchFamily="50" charset="-128"/>
                <a:ea typeface="游ゴシック" panose="020B0400000000000000" pitchFamily="50" charset="-128"/>
              </a:rPr>
              <a:t>月</a:t>
            </a:r>
            <a:r>
              <a:rPr lang="en-US" altLang="ja-JP" sz="1200" dirty="0" smtClean="0">
                <a:latin typeface="游ゴシック" panose="020B0400000000000000" pitchFamily="50" charset="-128"/>
                <a:ea typeface="游ゴシック" panose="020B0400000000000000" pitchFamily="50" charset="-128"/>
              </a:rPr>
              <a:t>7</a:t>
            </a:r>
            <a:r>
              <a:rPr lang="ja-JP" altLang="en-US" sz="1200" dirty="0" smtClean="0">
                <a:latin typeface="游ゴシック" panose="020B0400000000000000" pitchFamily="50" charset="-128"/>
                <a:ea typeface="游ゴシック" panose="020B0400000000000000" pitchFamily="50" charset="-128"/>
              </a:rPr>
              <a:t>日更新</a:t>
            </a:r>
            <a:endParaRPr lang="en-US" altLang="ja-JP" sz="1200" dirty="0" smtClean="0">
              <a:latin typeface="游ゴシック" panose="020B0400000000000000" pitchFamily="50" charset="-128"/>
              <a:ea typeface="游ゴシック" panose="020B0400000000000000" pitchFamily="50" charset="-128"/>
            </a:endParaRPr>
          </a:p>
          <a:p>
            <a:pPr algn="r" eaLnBrk="1" hangingPunct="1"/>
            <a:r>
              <a:rPr lang="en-US" altLang="ja-JP" sz="1200" b="1" dirty="0" smtClean="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お問い合わせ≫</a:t>
            </a:r>
            <a:r>
              <a:rPr lang="ja-JP" altLang="en-US" sz="1200" dirty="0">
                <a:latin typeface="游ゴシック" panose="020B0400000000000000" pitchFamily="50" charset="-128"/>
                <a:ea typeface="游ゴシック" panose="020B0400000000000000" pitchFamily="50" charset="-128"/>
              </a:rPr>
              <a:t>　株式会社地球の歩き方</a:t>
            </a:r>
            <a:endParaRPr lang="en-US" altLang="ja-JP" sz="1200" dirty="0">
              <a:latin typeface="游ゴシック" panose="020B0400000000000000" pitchFamily="50" charset="-128"/>
              <a:ea typeface="游ゴシック" panose="020B0400000000000000" pitchFamily="50" charset="-128"/>
            </a:endParaRPr>
          </a:p>
          <a:p>
            <a:pPr algn="r" eaLnBrk="1" hangingPunct="1"/>
            <a:r>
              <a:rPr lang="ja-JP" altLang="en-US" sz="1200" dirty="0">
                <a:latin typeface="游ゴシック" panose="020B0400000000000000" pitchFamily="50" charset="-128"/>
                <a:ea typeface="游ゴシック" panose="020B0400000000000000" pitchFamily="50" charset="-128"/>
              </a:rPr>
              <a:t>観光マーケティング事業部</a:t>
            </a:r>
            <a:endParaRPr lang="en-US" altLang="ja-JP" sz="1200" dirty="0">
              <a:latin typeface="游ゴシック" panose="020B0400000000000000" pitchFamily="50" charset="-128"/>
              <a:ea typeface="游ゴシック" panose="020B0400000000000000" pitchFamily="50" charset="-128"/>
            </a:endParaRPr>
          </a:p>
          <a:p>
            <a:pPr algn="r" eaLnBrk="1" hangingPunct="1"/>
            <a:r>
              <a:rPr lang="en-US" altLang="ja-JP" sz="1200" dirty="0">
                <a:latin typeface="游ゴシック" panose="020B0400000000000000" pitchFamily="50" charset="-128"/>
                <a:ea typeface="游ゴシック" panose="020B0400000000000000" pitchFamily="50" charset="-128"/>
              </a:rPr>
              <a:t>TEL</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03-6431-1008</a:t>
            </a:r>
          </a:p>
          <a:p>
            <a:pPr algn="r" eaLnBrk="1" hangingPunct="1"/>
            <a:r>
              <a:rPr lang="en-US" altLang="ja-JP" sz="1200" dirty="0">
                <a:latin typeface="游ゴシック" panose="020B0400000000000000" pitchFamily="50" charset="-128"/>
                <a:ea typeface="游ゴシック" panose="020B0400000000000000" pitchFamily="50" charset="-128"/>
              </a:rPr>
              <a:t>mail: contact_ad@arukikata.jp </a:t>
            </a:r>
          </a:p>
        </p:txBody>
      </p:sp>
      <p:sp>
        <p:nvSpPr>
          <p:cNvPr id="7173" name="Rectangle 5"/>
          <p:cNvSpPr>
            <a:spLocks noChangeArrowheads="1"/>
          </p:cNvSpPr>
          <p:nvPr/>
        </p:nvSpPr>
        <p:spPr bwMode="auto">
          <a:xfrm>
            <a:off x="765175" y="1700808"/>
            <a:ext cx="7613650" cy="3293209"/>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3200" b="1" i="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rPr>
              <a:t>地球の歩き方</a:t>
            </a:r>
            <a:endParaRPr lang="en-US" altLang="ja-JP" sz="3200" b="1" i="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endParaRPr>
          </a:p>
          <a:p>
            <a:pPr algn="ctr" eaLnBrk="1" hangingPunct="1">
              <a:defRPr/>
            </a:pPr>
            <a:endParaRPr lang="en-US" altLang="ja-JP" sz="3200" b="1" i="1" dirty="0">
              <a:effectLst>
                <a:outerShdw blurRad="38100" dist="38100" dir="2700000" algn="tl">
                  <a:srgbClr val="C0C0C0"/>
                </a:outerShdw>
              </a:effectLst>
              <a:latin typeface="游ゴシック" panose="020B0400000000000000" pitchFamily="50" charset="-128"/>
              <a:ea typeface="游ゴシック" panose="020B0400000000000000" pitchFamily="50" charset="-128"/>
            </a:endParaRPr>
          </a:p>
          <a:p>
            <a:pPr algn="ctr" eaLnBrk="1" hangingPunct="1">
              <a:defRPr/>
            </a:pPr>
            <a:r>
              <a:rPr lang="ja-JP" altLang="en-US" sz="4800" b="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rPr>
              <a:t>オンライン</a:t>
            </a:r>
            <a:endParaRPr lang="en-US" altLang="ja-JP" sz="4800" b="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endParaRPr>
          </a:p>
          <a:p>
            <a:pPr algn="ctr" eaLnBrk="1" hangingPunct="1">
              <a:defRPr/>
            </a:pPr>
            <a:r>
              <a:rPr lang="ja-JP" altLang="en-US" sz="4800" b="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rPr>
              <a:t>プロモーションメニュー</a:t>
            </a:r>
            <a:endParaRPr lang="en-US" altLang="ja-JP" sz="4800" b="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endParaRPr>
          </a:p>
          <a:p>
            <a:pPr algn="ctr" eaLnBrk="1" hangingPunct="1">
              <a:defRPr/>
            </a:pPr>
            <a:r>
              <a:rPr lang="ja-JP" altLang="en-US" sz="4800" b="1" dirty="0">
                <a:effectLst>
                  <a:outerShdw blurRad="38100" dist="38100" dir="2700000" algn="tl">
                    <a:srgbClr val="C0C0C0"/>
                  </a:outerShdw>
                </a:effectLst>
                <a:latin typeface="游ゴシック" panose="020B0400000000000000" pitchFamily="50" charset="-128"/>
                <a:ea typeface="游ゴシック" panose="020B0400000000000000" pitchFamily="50" charset="-128"/>
              </a:rPr>
              <a:t>総合案内 </a:t>
            </a:r>
            <a:endParaRPr lang="ja-JP" altLang="en-US" sz="4800" b="1" dirty="0" smtClean="0">
              <a:effectLst>
                <a:outerShdw blurRad="38100" dist="38100" dir="2700000" algn="tl">
                  <a:srgbClr val="C0C0C0"/>
                </a:outerShdw>
              </a:effectLst>
              <a:latin typeface="游ゴシック" panose="020B0400000000000000" pitchFamily="50" charset="-128"/>
              <a:ea typeface="游ゴシック" panose="020B0400000000000000" pitchFamily="50" charset="-128"/>
            </a:endParaRPr>
          </a:p>
        </p:txBody>
      </p:sp>
      <p:sp>
        <p:nvSpPr>
          <p:cNvPr id="17415" name="Rectangle 7">
            <a:hlinkClick r:id="rId3"/>
          </p:cNvPr>
          <p:cNvSpPr>
            <a:spLocks noChangeArrowheads="1"/>
          </p:cNvSpPr>
          <p:nvPr/>
        </p:nvSpPr>
        <p:spPr bwMode="auto">
          <a:xfrm>
            <a:off x="0" y="6421438"/>
            <a:ext cx="255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lgn="dist" eaLnBrk="1" hangingPunct="1"/>
            <a:r>
              <a:rPr lang="en-US" altLang="ja-JP" sz="1800" b="1">
                <a:latin typeface="游ゴシック" panose="020B0400000000000000" pitchFamily="50" charset="-128"/>
                <a:ea typeface="游ゴシック" panose="020B0400000000000000" pitchFamily="50" charset="-128"/>
              </a:rPr>
              <a:t>www.arukikata.co.jp</a:t>
            </a:r>
          </a:p>
        </p:txBody>
      </p:sp>
      <p:sp>
        <p:nvSpPr>
          <p:cNvPr id="17416" name="Rectangle 18"/>
          <p:cNvSpPr>
            <a:spLocks noChangeArrowheads="1"/>
          </p:cNvSpPr>
          <p:nvPr/>
        </p:nvSpPr>
        <p:spPr bwMode="auto">
          <a:xfrm>
            <a:off x="4427538"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17417" name="Rectangle 19"/>
          <p:cNvSpPr>
            <a:spLocks noChangeArrowheads="1"/>
          </p:cNvSpPr>
          <p:nvPr/>
        </p:nvSpPr>
        <p:spPr bwMode="auto">
          <a:xfrm>
            <a:off x="4500563"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17418" name="Rectangle 20"/>
          <p:cNvSpPr>
            <a:spLocks noChangeArrowheads="1"/>
          </p:cNvSpPr>
          <p:nvPr/>
        </p:nvSpPr>
        <p:spPr bwMode="auto">
          <a:xfrm>
            <a:off x="4356100"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7194" name="Text Box 26"/>
          <p:cNvSpPr txBox="1">
            <a:spLocks noChangeArrowheads="1"/>
          </p:cNvSpPr>
          <p:nvPr/>
        </p:nvSpPr>
        <p:spPr bwMode="auto">
          <a:xfrm>
            <a:off x="6815762" y="85725"/>
            <a:ext cx="2364751" cy="400110"/>
          </a:xfrm>
          <a:prstGeom prst="rect">
            <a:avLst/>
          </a:prstGeom>
          <a:noFill/>
          <a:ln w="9525">
            <a:noFill/>
            <a:miter lim="800000"/>
            <a:headEnd/>
            <a:tailEnd/>
          </a:ln>
          <a:effec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r>
              <a:rPr lang="ja-JP" altLang="en-US" sz="2000" dirty="0" smtClean="0">
                <a:solidFill>
                  <a:schemeClr val="bg1"/>
                </a:solidFill>
                <a:effectLst>
                  <a:outerShdw blurRad="38100" dist="38100" dir="2700000" algn="tl">
                    <a:srgbClr val="C0C0C0"/>
                  </a:outerShdw>
                </a:effectLst>
                <a:ea typeface="HGP創英角ｺﾞｼｯｸUB" panose="020B0900000000000000" pitchFamily="50" charset="-128"/>
              </a:rPr>
              <a:t>２０２３年７月～９月</a:t>
            </a:r>
          </a:p>
        </p:txBody>
      </p:sp>
      <p:sp>
        <p:nvSpPr>
          <p:cNvPr id="17420" name="Rectangle 30"/>
          <p:cNvSpPr>
            <a:spLocks noChangeArrowheads="1"/>
          </p:cNvSpPr>
          <p:nvPr/>
        </p:nvSpPr>
        <p:spPr bwMode="auto">
          <a:xfrm>
            <a:off x="4427538"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17421" name="Rectangle 31"/>
          <p:cNvSpPr>
            <a:spLocks noChangeArrowheads="1"/>
          </p:cNvSpPr>
          <p:nvPr/>
        </p:nvSpPr>
        <p:spPr bwMode="auto">
          <a:xfrm>
            <a:off x="4500563"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sp>
        <p:nvSpPr>
          <p:cNvPr id="17422" name="Rectangle 32"/>
          <p:cNvSpPr>
            <a:spLocks noChangeArrowheads="1"/>
          </p:cNvSpPr>
          <p:nvPr/>
        </p:nvSpPr>
        <p:spPr bwMode="auto">
          <a:xfrm>
            <a:off x="4356100" y="687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endParaRPr lang="ja-JP" altLang="en-US" sz="1800">
              <a:latin typeface="Arial" panose="020B0604020202020204" pitchFamily="34" charset="0"/>
              <a:ea typeface="ＭＳ Ｐゴシック" panose="020B0600070205080204" pitchFamily="50" charset="-128"/>
            </a:endParaRPr>
          </a:p>
        </p:txBody>
      </p:sp>
      <p:pic>
        <p:nvPicPr>
          <p:cNvPr id="1742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645" y="150812"/>
            <a:ext cx="3790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52"/>
          <p:cNvSpPr>
            <a:spLocks noChangeArrowheads="1"/>
          </p:cNvSpPr>
          <p:nvPr/>
        </p:nvSpPr>
        <p:spPr bwMode="auto">
          <a:xfrm>
            <a:off x="323850" y="558800"/>
            <a:ext cx="8474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1200">
                <a:latin typeface="游ゴシック" panose="020B0400000000000000" pitchFamily="50" charset="-128"/>
              </a:rPr>
              <a:t>・地球の歩き方ホームページ上でニュース＆レポート記事を制作・掲載。地球の歩き方の特集記事として掲載されます。 ・前ページの通り、</a:t>
            </a:r>
            <a:r>
              <a:rPr lang="ja-JP" altLang="en-US" sz="1600" b="1">
                <a:solidFill>
                  <a:srgbClr val="FF0000"/>
                </a:solidFill>
                <a:latin typeface="游ゴシック" panose="020B0400000000000000" pitchFamily="50" charset="-128"/>
              </a:rPr>
              <a:t>ガイドブック発行に伴い、当該エリアへの注目が高まるタイミングでキャンペーン情報、注力商品・エリアなどのプロモーションを実施可能</a:t>
            </a:r>
            <a:r>
              <a:rPr lang="ja-JP" altLang="en-US" sz="1200">
                <a:latin typeface="游ゴシック" panose="020B0400000000000000" pitchFamily="50" charset="-128"/>
              </a:rPr>
              <a:t>です。</a:t>
            </a:r>
          </a:p>
        </p:txBody>
      </p:sp>
      <p:sp>
        <p:nvSpPr>
          <p:cNvPr id="26627" name="Text Box 10"/>
          <p:cNvSpPr txBox="1">
            <a:spLocks noChangeArrowheads="1"/>
          </p:cNvSpPr>
          <p:nvPr/>
        </p:nvSpPr>
        <p:spPr bwMode="auto">
          <a:xfrm>
            <a:off x="73025" y="260350"/>
            <a:ext cx="9070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latin typeface="游ゴシック" panose="020B0400000000000000" pitchFamily="50" charset="-128"/>
              </a:rPr>
              <a:t>企画スキーム</a:t>
            </a:r>
            <a:endParaRPr lang="en-US" altLang="ja-JP" sz="1600" b="1">
              <a:latin typeface="游ゴシック" panose="020B0400000000000000" pitchFamily="50" charset="-128"/>
            </a:endParaRPr>
          </a:p>
        </p:txBody>
      </p:sp>
      <p:pic>
        <p:nvPicPr>
          <p:cNvPr id="26628" name="図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7850" y="1724025"/>
            <a:ext cx="2124075" cy="4413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9" name="右矢印 9"/>
          <p:cNvSpPr>
            <a:spLocks noChangeArrowheads="1"/>
          </p:cNvSpPr>
          <p:nvPr/>
        </p:nvSpPr>
        <p:spPr bwMode="auto">
          <a:xfrm>
            <a:off x="3481388" y="2241550"/>
            <a:ext cx="723900" cy="2636838"/>
          </a:xfrm>
          <a:prstGeom prst="rightArrow">
            <a:avLst>
              <a:gd name="adj1" fmla="val 50000"/>
              <a:gd name="adj2" fmla="val 50000"/>
            </a:avLst>
          </a:prstGeom>
          <a:solidFill>
            <a:srgbClr val="FFCC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latin typeface="游ゴシック" panose="020B0400000000000000" pitchFamily="50" charset="-128"/>
            </a:endParaRPr>
          </a:p>
        </p:txBody>
      </p:sp>
      <p:sp>
        <p:nvSpPr>
          <p:cNvPr id="26630" name="Text Box 10"/>
          <p:cNvSpPr txBox="1">
            <a:spLocks noChangeArrowheads="1"/>
          </p:cNvSpPr>
          <p:nvPr/>
        </p:nvSpPr>
        <p:spPr bwMode="auto">
          <a:xfrm>
            <a:off x="130175" y="5780088"/>
            <a:ext cx="3351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新着記事部分に掲載されますが、他の記事がアップされると掲載位置は下がります。</a:t>
            </a:r>
            <a:endParaRPr lang="en-US" altLang="ja-JP" sz="800" dirty="0">
              <a:latin typeface="游ゴシック" panose="020B0400000000000000" pitchFamily="50" charset="-128"/>
            </a:endParaRPr>
          </a:p>
          <a:p>
            <a:pPr eaLnBrk="1" hangingPunct="1">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クリック数などはご報告できません。</a:t>
            </a:r>
            <a:endParaRPr lang="en-US" altLang="ja-JP" sz="800" dirty="0">
              <a:latin typeface="游ゴシック" panose="020B0400000000000000" pitchFamily="50" charset="-128"/>
            </a:endParaRPr>
          </a:p>
        </p:txBody>
      </p:sp>
      <p:sp>
        <p:nvSpPr>
          <p:cNvPr id="26631" name="Text Box 10"/>
          <p:cNvSpPr txBox="1">
            <a:spLocks noChangeArrowheads="1"/>
          </p:cNvSpPr>
          <p:nvPr/>
        </p:nvSpPr>
        <p:spPr bwMode="auto">
          <a:xfrm>
            <a:off x="3994150" y="1338263"/>
            <a:ext cx="2965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en-US" altLang="ja-JP" sz="1400">
                <a:latin typeface="游ゴシック" panose="020B0400000000000000" pitchFamily="50" charset="-128"/>
              </a:rPr>
              <a:t>【</a:t>
            </a:r>
            <a:r>
              <a:rPr lang="ja-JP" altLang="en-US" sz="1400">
                <a:latin typeface="游ゴシック" panose="020B0400000000000000" pitchFamily="50" charset="-128"/>
              </a:rPr>
              <a:t>タイアップ記事を制作・掲載</a:t>
            </a:r>
            <a:r>
              <a:rPr lang="en-US" altLang="ja-JP" sz="1400">
                <a:latin typeface="游ゴシック" panose="020B0400000000000000" pitchFamily="50" charset="-128"/>
              </a:rPr>
              <a:t>】</a:t>
            </a:r>
          </a:p>
        </p:txBody>
      </p:sp>
      <p:pic>
        <p:nvPicPr>
          <p:cNvPr id="266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35150"/>
            <a:ext cx="29749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363" y="3227388"/>
            <a:ext cx="264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 y="4022725"/>
            <a:ext cx="23907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26"/>
          <p:cNvSpPr/>
          <p:nvPr/>
        </p:nvSpPr>
        <p:spPr>
          <a:xfrm>
            <a:off x="234950" y="1817688"/>
            <a:ext cx="3021013" cy="3927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36" name="正方形/長方形 83"/>
          <p:cNvSpPr>
            <a:spLocks noChangeArrowheads="1"/>
          </p:cNvSpPr>
          <p:nvPr/>
        </p:nvSpPr>
        <p:spPr bwMode="auto">
          <a:xfrm>
            <a:off x="874713" y="4200525"/>
            <a:ext cx="2347912" cy="1473200"/>
          </a:xfrm>
          <a:prstGeom prst="rect">
            <a:avLst/>
          </a:prstGeom>
          <a:solidFill>
            <a:srgbClr val="FFFF00">
              <a:alpha val="41176"/>
            </a:srgbClr>
          </a:solidFill>
          <a:ln w="41275" algn="ctr">
            <a:solidFill>
              <a:srgbClr val="FF0000"/>
            </a:solidFill>
            <a:round/>
            <a:headEnd/>
            <a:tailEnd type="none" w="lg" len="lg"/>
          </a:ln>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latin typeface="游ゴシック" panose="020B0400000000000000" pitchFamily="50" charset="-128"/>
            </a:endParaRPr>
          </a:p>
        </p:txBody>
      </p:sp>
      <p:sp>
        <p:nvSpPr>
          <p:cNvPr id="26637" name="Text Box 10"/>
          <p:cNvSpPr txBox="1">
            <a:spLocks noChangeArrowheads="1"/>
          </p:cNvSpPr>
          <p:nvPr/>
        </p:nvSpPr>
        <p:spPr bwMode="auto">
          <a:xfrm>
            <a:off x="173038" y="1352550"/>
            <a:ext cx="31702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en-US" altLang="ja-JP" sz="1400">
                <a:latin typeface="游ゴシック" panose="020B0400000000000000" pitchFamily="50" charset="-128"/>
              </a:rPr>
              <a:t>【</a:t>
            </a:r>
            <a:r>
              <a:rPr lang="ja-JP" altLang="en-US" sz="1400">
                <a:latin typeface="游ゴシック" panose="020B0400000000000000" pitchFamily="50" charset="-128"/>
              </a:rPr>
              <a:t>地球の歩き方ホームページから</a:t>
            </a:r>
            <a:r>
              <a:rPr lang="en-US" altLang="ja-JP" sz="1400">
                <a:latin typeface="游ゴシック" panose="020B0400000000000000" pitchFamily="50" charset="-128"/>
              </a:rPr>
              <a:t>】</a:t>
            </a:r>
          </a:p>
        </p:txBody>
      </p:sp>
      <p:sp>
        <p:nvSpPr>
          <p:cNvPr id="30" name="正方形/長方形 29"/>
          <p:cNvSpPr/>
          <p:nvPr/>
        </p:nvSpPr>
        <p:spPr>
          <a:xfrm>
            <a:off x="5795963" y="2389188"/>
            <a:ext cx="349250" cy="31908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正方形/長方形 30"/>
          <p:cNvSpPr/>
          <p:nvPr/>
        </p:nvSpPr>
        <p:spPr>
          <a:xfrm>
            <a:off x="5173663" y="3019425"/>
            <a:ext cx="838200" cy="1333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40" name="正方形/長方形 83"/>
          <p:cNvSpPr>
            <a:spLocks noChangeArrowheads="1"/>
          </p:cNvSpPr>
          <p:nvPr/>
        </p:nvSpPr>
        <p:spPr bwMode="auto">
          <a:xfrm>
            <a:off x="4379913" y="1679575"/>
            <a:ext cx="2151062" cy="4457700"/>
          </a:xfrm>
          <a:prstGeom prst="rect">
            <a:avLst/>
          </a:prstGeom>
          <a:solidFill>
            <a:srgbClr val="FFFF00">
              <a:alpha val="41176"/>
            </a:srgbClr>
          </a:solidFill>
          <a:ln w="41275" algn="ctr">
            <a:solidFill>
              <a:srgbClr val="FF0000"/>
            </a:solidFill>
            <a:round/>
            <a:headEnd/>
            <a:tailEnd type="none" w="lg" len="lg"/>
          </a:ln>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latin typeface="游ゴシック" panose="020B0400000000000000" pitchFamily="50" charset="-128"/>
            </a:endParaRPr>
          </a:p>
        </p:txBody>
      </p:sp>
      <p:sp>
        <p:nvSpPr>
          <p:cNvPr id="26641" name="右矢印 9"/>
          <p:cNvSpPr>
            <a:spLocks noChangeArrowheads="1"/>
          </p:cNvSpPr>
          <p:nvPr/>
        </p:nvSpPr>
        <p:spPr bwMode="auto">
          <a:xfrm rot="10800000">
            <a:off x="6696075" y="2252663"/>
            <a:ext cx="723900" cy="2636837"/>
          </a:xfrm>
          <a:prstGeom prst="rightArrow">
            <a:avLst>
              <a:gd name="adj1" fmla="val 50000"/>
              <a:gd name="adj2" fmla="val 50000"/>
            </a:avLst>
          </a:prstGeom>
          <a:solidFill>
            <a:srgbClr val="FFCC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latin typeface="游ゴシック" panose="020B0400000000000000" pitchFamily="50" charset="-128"/>
            </a:endParaRPr>
          </a:p>
        </p:txBody>
      </p:sp>
      <p:sp>
        <p:nvSpPr>
          <p:cNvPr id="26642" name="Text Box 10"/>
          <p:cNvSpPr txBox="1">
            <a:spLocks noChangeArrowheads="1"/>
          </p:cNvSpPr>
          <p:nvPr/>
        </p:nvSpPr>
        <p:spPr bwMode="auto">
          <a:xfrm>
            <a:off x="7524750" y="1557338"/>
            <a:ext cx="20399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900">
                <a:latin typeface="游ゴシック" panose="020B0400000000000000" pitchFamily="50" charset="-128"/>
              </a:rPr>
              <a:t>■地球の歩き方</a:t>
            </a:r>
            <a:r>
              <a:rPr lang="en-US" altLang="ja-JP" sz="900">
                <a:latin typeface="游ゴシック" panose="020B0400000000000000" pitchFamily="50" charset="-128"/>
              </a:rPr>
              <a:t>Instagram</a:t>
            </a:r>
          </a:p>
        </p:txBody>
      </p:sp>
      <p:pic>
        <p:nvPicPr>
          <p:cNvPr id="26643" name="図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5238" y="4268788"/>
            <a:ext cx="1311275" cy="2268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44" name="図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15238" y="1820863"/>
            <a:ext cx="1246187" cy="214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45" name="Text Box 10"/>
          <p:cNvSpPr txBox="1">
            <a:spLocks noChangeArrowheads="1"/>
          </p:cNvSpPr>
          <p:nvPr/>
        </p:nvSpPr>
        <p:spPr bwMode="auto">
          <a:xfrm>
            <a:off x="7524750" y="4065588"/>
            <a:ext cx="1566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900">
                <a:latin typeface="游ゴシック" panose="020B0400000000000000" pitchFamily="50" charset="-128"/>
              </a:rPr>
              <a:t>■地球の歩き方</a:t>
            </a:r>
            <a:r>
              <a:rPr lang="en-US" altLang="ja-JP" sz="900">
                <a:latin typeface="游ゴシック" panose="020B0400000000000000" pitchFamily="50" charset="-128"/>
              </a:rPr>
              <a:t>Twitter</a:t>
            </a:r>
          </a:p>
        </p:txBody>
      </p:sp>
      <p:sp>
        <p:nvSpPr>
          <p:cNvPr id="26646" name="Text Box 10"/>
          <p:cNvSpPr txBox="1">
            <a:spLocks noChangeArrowheads="1"/>
          </p:cNvSpPr>
          <p:nvPr/>
        </p:nvSpPr>
        <p:spPr bwMode="auto">
          <a:xfrm>
            <a:off x="6875463" y="1338263"/>
            <a:ext cx="2455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en-US" altLang="ja-JP" sz="1400">
                <a:latin typeface="游ゴシック" panose="020B0400000000000000" pitchFamily="50" charset="-128"/>
              </a:rPr>
              <a:t>【</a:t>
            </a:r>
            <a:r>
              <a:rPr lang="ja-JP" altLang="en-US" sz="1400">
                <a:latin typeface="游ゴシック" panose="020B0400000000000000" pitchFamily="50" charset="-128"/>
              </a:rPr>
              <a:t>地球の歩き方</a:t>
            </a:r>
            <a:r>
              <a:rPr lang="en-US" altLang="ja-JP" sz="1400">
                <a:latin typeface="游ゴシック" panose="020B0400000000000000" pitchFamily="50" charset="-128"/>
              </a:rPr>
              <a:t>SNS</a:t>
            </a:r>
            <a:r>
              <a:rPr lang="ja-JP" altLang="en-US" sz="1400">
                <a:latin typeface="游ゴシック" panose="020B0400000000000000" pitchFamily="50" charset="-128"/>
              </a:rPr>
              <a:t>から</a:t>
            </a:r>
            <a:r>
              <a:rPr lang="en-US" altLang="ja-JP" sz="1400">
                <a:latin typeface="游ゴシック" panose="020B0400000000000000" pitchFamily="50" charset="-128"/>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73025" y="260350"/>
            <a:ext cx="9070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latin typeface="游ゴシック" panose="020B0400000000000000" pitchFamily="50" charset="-128"/>
              </a:rPr>
              <a:t>お見積り</a:t>
            </a:r>
            <a:endParaRPr lang="en-US" altLang="ja-JP" sz="1600" b="1">
              <a:latin typeface="游ゴシック" panose="020B0400000000000000" pitchFamily="50" charset="-128"/>
            </a:endParaRPr>
          </a:p>
        </p:txBody>
      </p:sp>
      <p:sp>
        <p:nvSpPr>
          <p:cNvPr id="27651" name="正方形/長方形 16"/>
          <p:cNvSpPr>
            <a:spLocks noChangeArrowheads="1"/>
          </p:cNvSpPr>
          <p:nvPr/>
        </p:nvSpPr>
        <p:spPr bwMode="auto">
          <a:xfrm>
            <a:off x="145553" y="4337844"/>
            <a:ext cx="85502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800" dirty="0">
                <a:latin typeface="游ゴシック" panose="020B0400000000000000" pitchFamily="50" charset="-128"/>
              </a:rPr>
              <a:t>*お見積りの注意点	</a:t>
            </a: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上記料金は税抜料金でございます。</a:t>
            </a:r>
            <a:endParaRPr lang="en-US" altLang="ja-JP" sz="800" dirty="0">
              <a:latin typeface="游ゴシック" panose="020B0400000000000000" pitchFamily="50" charset="-128"/>
            </a:endParaRP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レポートでは当該個別情報ページの</a:t>
            </a:r>
            <a:r>
              <a:rPr lang="en-US" altLang="ja-JP" sz="800" dirty="0">
                <a:latin typeface="游ゴシック" panose="020B0400000000000000" pitchFamily="50" charset="-128"/>
              </a:rPr>
              <a:t>PV</a:t>
            </a:r>
            <a:r>
              <a:rPr lang="ja-JP" altLang="en-US" sz="800" dirty="0">
                <a:latin typeface="游ゴシック" panose="020B0400000000000000" pitchFamily="50" charset="-128"/>
              </a:rPr>
              <a:t>のみ、導強化期間終了後に報告します。</a:t>
            </a:r>
            <a:endParaRPr lang="en-US" altLang="ja-JP" sz="800" dirty="0">
              <a:latin typeface="游ゴシック" panose="020B0400000000000000" pitchFamily="50" charset="-128"/>
            </a:endParaRPr>
          </a:p>
          <a:p>
            <a:pPr>
              <a:lnSpc>
                <a:spcPct val="100000"/>
              </a:lnSpc>
              <a:spcBef>
                <a:spcPct val="0"/>
              </a:spcBef>
              <a:buFontTx/>
              <a:buNone/>
            </a:pPr>
            <a:r>
              <a:rPr lang="ja-JP" altLang="en-US" sz="800" dirty="0">
                <a:latin typeface="游ゴシック" panose="020B0400000000000000" pitchFamily="50" charset="-128"/>
              </a:rPr>
              <a:t>	</a:t>
            </a: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校正確認は</a:t>
            </a:r>
            <a:r>
              <a:rPr lang="en-US" altLang="ja-JP" sz="800" dirty="0">
                <a:latin typeface="游ゴシック" panose="020B0400000000000000" pitchFamily="50" charset="-128"/>
              </a:rPr>
              <a:t>2</a:t>
            </a:r>
            <a:r>
              <a:rPr lang="ja-JP" altLang="en-US" sz="800" dirty="0">
                <a:latin typeface="游ゴシック" panose="020B0400000000000000" pitchFamily="50" charset="-128"/>
              </a:rPr>
              <a:t>回を想定しています。初校確認期間は中</a:t>
            </a:r>
            <a:r>
              <a:rPr lang="en-US" altLang="ja-JP" sz="800" dirty="0">
                <a:latin typeface="游ゴシック" panose="020B0400000000000000" pitchFamily="50" charset="-128"/>
              </a:rPr>
              <a:t>2</a:t>
            </a:r>
            <a:r>
              <a:rPr lang="ja-JP" altLang="en-US" sz="800" dirty="0">
                <a:latin typeface="游ゴシック" panose="020B0400000000000000" pitchFamily="50" charset="-128"/>
              </a:rPr>
              <a:t>日間、再校は中</a:t>
            </a:r>
            <a:r>
              <a:rPr lang="en-US" altLang="ja-JP" sz="800" dirty="0">
                <a:latin typeface="游ゴシック" panose="020B0400000000000000" pitchFamily="50" charset="-128"/>
              </a:rPr>
              <a:t>1</a:t>
            </a:r>
            <a:r>
              <a:rPr lang="ja-JP" altLang="en-US" sz="800" dirty="0">
                <a:latin typeface="游ゴシック" panose="020B0400000000000000" pitchFamily="50" charset="-128"/>
              </a:rPr>
              <a:t>日間（責了戻し）となります。</a:t>
            </a:r>
            <a:endParaRPr lang="en-US" altLang="ja-JP" sz="800" dirty="0">
              <a:latin typeface="游ゴシック" panose="020B0400000000000000" pitchFamily="50" charset="-128"/>
            </a:endParaRP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最終的な内容は弊社の判断で決定いたします。</a:t>
            </a:r>
          </a:p>
          <a:p>
            <a:pPr>
              <a:lnSpc>
                <a:spcPct val="100000"/>
              </a:lnSpc>
              <a:spcBef>
                <a:spcPct val="0"/>
              </a:spcBef>
              <a:buFontTx/>
              <a:buNone/>
            </a:pPr>
            <a:endParaRPr lang="en-US" altLang="ja-JP" sz="800" dirty="0">
              <a:latin typeface="游ゴシック" panose="020B0400000000000000" pitchFamily="50" charset="-128"/>
            </a:endParaRP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地球の歩き方ホームページからの誘導位置はリクエストできません。</a:t>
            </a:r>
            <a:endParaRPr lang="en-US" altLang="ja-JP" sz="800" dirty="0">
              <a:latin typeface="游ゴシック" panose="020B0400000000000000" pitchFamily="50" charset="-128"/>
            </a:endParaRPr>
          </a:p>
          <a:p>
            <a:pPr>
              <a:lnSpc>
                <a:spcPct val="100000"/>
              </a:lnSpc>
              <a:spcBef>
                <a:spcPct val="0"/>
              </a:spcBef>
              <a:buFontTx/>
              <a:buNone/>
            </a:pPr>
            <a:r>
              <a:rPr lang="en-US" altLang="ja-JP" sz="800" dirty="0">
                <a:latin typeface="游ゴシック" panose="020B0400000000000000" pitchFamily="50" charset="-128"/>
              </a:rPr>
              <a:t>※SNS</a:t>
            </a:r>
            <a:r>
              <a:rPr lang="ja-JP" altLang="en-US" sz="800" dirty="0">
                <a:latin typeface="游ゴシック" panose="020B0400000000000000" pitchFamily="50" charset="-128"/>
              </a:rPr>
              <a:t>は</a:t>
            </a:r>
            <a:r>
              <a:rPr lang="en-US" altLang="ja-JP" sz="800" dirty="0">
                <a:latin typeface="游ゴシック" panose="020B0400000000000000" pitchFamily="50" charset="-128"/>
              </a:rPr>
              <a:t>https://www.instagram.com/arukikata_official/</a:t>
            </a:r>
            <a:r>
              <a:rPr lang="ja-JP" altLang="en-US" sz="800" dirty="0">
                <a:latin typeface="游ゴシック" panose="020B0400000000000000" pitchFamily="50" charset="-128"/>
              </a:rPr>
              <a:t>　</a:t>
            </a:r>
            <a:r>
              <a:rPr lang="en-US" altLang="ja-JP" sz="800" dirty="0">
                <a:latin typeface="游ゴシック" panose="020B0400000000000000" pitchFamily="50" charset="-128"/>
              </a:rPr>
              <a:t>https://www.facebook.com/arukikata/</a:t>
            </a:r>
            <a:r>
              <a:rPr lang="ja-JP" altLang="en-US" sz="800" dirty="0">
                <a:latin typeface="游ゴシック" panose="020B0400000000000000" pitchFamily="50" charset="-128"/>
              </a:rPr>
              <a:t>　のアカウントから広告配信をして誘導します。</a:t>
            </a:r>
            <a:endParaRPr lang="en-US" altLang="ja-JP" sz="800" dirty="0">
              <a:latin typeface="游ゴシック" panose="020B0400000000000000" pitchFamily="50" charset="-128"/>
            </a:endParaRPr>
          </a:p>
          <a:p>
            <a:pPr>
              <a:lnSpc>
                <a:spcPct val="100000"/>
              </a:lnSpc>
              <a:spcBef>
                <a:spcPct val="0"/>
              </a:spcBef>
              <a:buFontTx/>
              <a:buNone/>
            </a:pPr>
            <a:r>
              <a:rPr lang="en-US" altLang="ja-JP" sz="800" dirty="0">
                <a:latin typeface="游ゴシック" panose="020B0400000000000000" pitchFamily="50" charset="-128"/>
              </a:rPr>
              <a:t>※</a:t>
            </a:r>
            <a:r>
              <a:rPr lang="ja-JP" altLang="en-US" sz="800" dirty="0">
                <a:latin typeface="游ゴシック" panose="020B0400000000000000" pitchFamily="50" charset="-128"/>
              </a:rPr>
              <a:t>その他、</a:t>
            </a:r>
            <a:r>
              <a:rPr lang="en-US" altLang="ja-JP" sz="800" dirty="0">
                <a:latin typeface="游ゴシック" panose="020B0400000000000000" pitchFamily="50" charset="-128"/>
              </a:rPr>
              <a:t>Twitter</a:t>
            </a:r>
            <a:r>
              <a:rPr lang="ja-JP" altLang="en-US" sz="800" dirty="0">
                <a:latin typeface="游ゴシック" panose="020B0400000000000000" pitchFamily="50" charset="-128"/>
              </a:rPr>
              <a:t>上でのルールは</a:t>
            </a:r>
            <a:r>
              <a:rPr lang="en-US" altLang="ja-JP" sz="800" dirty="0">
                <a:latin typeface="游ゴシック" panose="020B0400000000000000" pitchFamily="50" charset="-128"/>
              </a:rPr>
              <a:t>Twitter</a:t>
            </a:r>
            <a:r>
              <a:rPr lang="ja-JP" altLang="en-US" sz="800" dirty="0">
                <a:latin typeface="游ゴシック" panose="020B0400000000000000" pitchFamily="50" charset="-128"/>
              </a:rPr>
              <a:t>社のものに則ります</a:t>
            </a:r>
            <a:r>
              <a:rPr lang="ja-JP" altLang="en-US" sz="800" dirty="0" smtClean="0">
                <a:latin typeface="游ゴシック" panose="020B0400000000000000" pitchFamily="50" charset="-128"/>
              </a:rPr>
              <a:t>。</a:t>
            </a:r>
            <a:endParaRPr lang="en-US" altLang="ja-JP" sz="800" dirty="0" smtClean="0">
              <a:latin typeface="游ゴシック" panose="020B0400000000000000" pitchFamily="50" charset="-128"/>
            </a:endParaRPr>
          </a:p>
          <a:p>
            <a:pPr>
              <a:lnSpc>
                <a:spcPct val="100000"/>
              </a:lnSpc>
              <a:spcBef>
                <a:spcPct val="0"/>
              </a:spcBef>
              <a:buFontTx/>
              <a:buNone/>
            </a:pPr>
            <a:endParaRPr lang="en-US" altLang="ja-JP" sz="800" dirty="0">
              <a:latin typeface="游ゴシック" panose="020B0400000000000000" pitchFamily="50" charset="-128"/>
            </a:endParaRPr>
          </a:p>
          <a:p>
            <a:pPr>
              <a:lnSpc>
                <a:spcPct val="100000"/>
              </a:lnSpc>
              <a:spcBef>
                <a:spcPct val="0"/>
              </a:spcBef>
              <a:buFontTx/>
              <a:buNone/>
            </a:pPr>
            <a:r>
              <a:rPr lang="en-US" altLang="ja-JP" sz="800" b="1" u="sng" dirty="0" smtClean="0">
                <a:latin typeface="游ゴシック" panose="020B0400000000000000" pitchFamily="50" charset="-128"/>
              </a:rPr>
              <a:t>※</a:t>
            </a:r>
            <a:r>
              <a:rPr lang="ja-JP" altLang="en-US" sz="800" b="1" u="sng" dirty="0" smtClean="0">
                <a:latin typeface="游ゴシック" panose="020B0400000000000000" pitchFamily="50" charset="-128"/>
              </a:rPr>
              <a:t>本プランは発行予定のガイドブックの当該エリアに関連したプロモーションのみ実施可能であり、そのための特別パッケージです。</a:t>
            </a:r>
            <a:endParaRPr lang="ja-JP" altLang="en-US" sz="800" b="1" u="sng" dirty="0">
              <a:latin typeface="游ゴシック" panose="020B0400000000000000" pitchFamily="50" charset="-128"/>
            </a:endParaRPr>
          </a:p>
        </p:txBody>
      </p:sp>
      <p:sp>
        <p:nvSpPr>
          <p:cNvPr id="40" name="正方形/長方形 1"/>
          <p:cNvSpPr>
            <a:spLocks noChangeArrowheads="1"/>
          </p:cNvSpPr>
          <p:nvPr/>
        </p:nvSpPr>
        <p:spPr bwMode="auto">
          <a:xfrm>
            <a:off x="119063" y="5902325"/>
            <a:ext cx="3300412" cy="414338"/>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050" b="1" u="sng" dirty="0" smtClean="0">
                <a:solidFill>
                  <a:srgbClr val="FF0000"/>
                </a:solidFill>
                <a:latin typeface="游ゴシック" panose="020B0400000000000000" pitchFamily="50" charset="-128"/>
                <a:ea typeface="游ゴシック" panose="020B0400000000000000" pitchFamily="50" charset="-128"/>
              </a:rPr>
              <a:t>★お申込締切画像　　　：記事アップの</a:t>
            </a:r>
            <a:r>
              <a:rPr lang="en-US" altLang="ja-JP" sz="1050" b="1" u="sng" dirty="0" smtClean="0">
                <a:solidFill>
                  <a:srgbClr val="FF0000"/>
                </a:solidFill>
                <a:latin typeface="游ゴシック" panose="020B0400000000000000" pitchFamily="50" charset="-128"/>
                <a:ea typeface="游ゴシック" panose="020B0400000000000000" pitchFamily="50" charset="-128"/>
              </a:rPr>
              <a:t>20</a:t>
            </a:r>
            <a:r>
              <a:rPr lang="ja-JP" altLang="en-US" sz="1050" b="1" u="sng" dirty="0" smtClean="0">
                <a:solidFill>
                  <a:srgbClr val="FF0000"/>
                </a:solidFill>
                <a:latin typeface="游ゴシック" panose="020B0400000000000000" pitchFamily="50" charset="-128"/>
                <a:ea typeface="游ゴシック" panose="020B0400000000000000" pitchFamily="50" charset="-128"/>
              </a:rPr>
              <a:t>営業日前</a:t>
            </a:r>
            <a:endParaRPr lang="en-US" altLang="ja-JP" sz="1050" b="1" u="sng" dirty="0" smtClean="0">
              <a:solidFill>
                <a:srgbClr val="FF0000"/>
              </a:solidFill>
              <a:latin typeface="游ゴシック" panose="020B0400000000000000" pitchFamily="50" charset="-128"/>
              <a:ea typeface="游ゴシック" panose="020B0400000000000000" pitchFamily="50" charset="-128"/>
            </a:endParaRPr>
          </a:p>
          <a:p>
            <a:pPr>
              <a:spcBef>
                <a:spcPct val="0"/>
              </a:spcBef>
              <a:buFontTx/>
              <a:buNone/>
              <a:defRPr/>
            </a:pPr>
            <a:r>
              <a:rPr lang="ja-JP" altLang="en-US" sz="1050" b="1" u="sng" dirty="0" smtClean="0">
                <a:solidFill>
                  <a:srgbClr val="FF0000"/>
                </a:solidFill>
                <a:latin typeface="游ゴシック" panose="020B0400000000000000" pitchFamily="50" charset="-128"/>
                <a:ea typeface="游ゴシック" panose="020B0400000000000000" pitchFamily="50" charset="-128"/>
              </a:rPr>
              <a:t>★記事素材入稿締切　 ：記事アップの</a:t>
            </a:r>
            <a:r>
              <a:rPr lang="en-US" altLang="ja-JP" sz="1050" b="1" u="sng" dirty="0" smtClean="0">
                <a:solidFill>
                  <a:srgbClr val="FF0000"/>
                </a:solidFill>
                <a:latin typeface="游ゴシック" panose="020B0400000000000000" pitchFamily="50" charset="-128"/>
                <a:ea typeface="游ゴシック" panose="020B0400000000000000" pitchFamily="50" charset="-128"/>
              </a:rPr>
              <a:t>15</a:t>
            </a:r>
            <a:r>
              <a:rPr lang="ja-JP" altLang="en-US" sz="1050" b="1" u="sng" dirty="0" smtClean="0">
                <a:solidFill>
                  <a:srgbClr val="FF0000"/>
                </a:solidFill>
                <a:latin typeface="游ゴシック" panose="020B0400000000000000" pitchFamily="50" charset="-128"/>
                <a:ea typeface="游ゴシック" panose="020B0400000000000000" pitchFamily="50" charset="-128"/>
              </a:rPr>
              <a:t>営業日前</a:t>
            </a:r>
            <a:endParaRPr lang="en-US" altLang="ja-JP" sz="1050" b="1" u="sng" dirty="0" smtClean="0">
              <a:solidFill>
                <a:srgbClr val="FF0000"/>
              </a:solidFill>
              <a:latin typeface="游ゴシック" panose="020B0400000000000000" pitchFamily="50" charset="-128"/>
              <a:ea typeface="游ゴシック" panose="020B0400000000000000" pitchFamily="50" charset="-128"/>
            </a:endParaRPr>
          </a:p>
        </p:txBody>
      </p:sp>
      <p:pic>
        <p:nvPicPr>
          <p:cNvPr id="27653"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8549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3"/>
          <p:cNvSpPr txBox="1">
            <a:spLocks noChangeArrowheads="1"/>
          </p:cNvSpPr>
          <p:nvPr/>
        </p:nvSpPr>
        <p:spPr bwMode="auto">
          <a:xfrm>
            <a:off x="968375" y="3284538"/>
            <a:ext cx="7056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5400" b="1">
                <a:solidFill>
                  <a:srgbClr val="000000"/>
                </a:solidFill>
              </a:rPr>
              <a:t>バナーメニュー</a:t>
            </a:r>
          </a:p>
        </p:txBody>
      </p:sp>
      <p:pic>
        <p:nvPicPr>
          <p:cNvPr id="2867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2636838"/>
            <a:ext cx="7077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932040" y="786724"/>
            <a:ext cx="4116234" cy="5518825"/>
          </a:xfrm>
          <a:prstGeom prst="rect">
            <a:avLst/>
          </a:prstGeom>
        </p:spPr>
      </p:pic>
      <p:pic>
        <p:nvPicPr>
          <p:cNvPr id="29699" name="図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503363"/>
            <a:ext cx="216535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73025" y="1289050"/>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800" dirty="0" smtClean="0">
                <a:latin typeface="+mn-ea"/>
                <a:ea typeface="+mn-ea"/>
              </a:rPr>
              <a:t>■PC</a:t>
            </a:r>
            <a:endParaRPr lang="ja-JP" altLang="en-US" sz="800" dirty="0" smtClean="0">
              <a:latin typeface="+mn-ea"/>
              <a:ea typeface="+mn-ea"/>
            </a:endParaRPr>
          </a:p>
        </p:txBody>
      </p:sp>
      <p:sp>
        <p:nvSpPr>
          <p:cNvPr id="21" name="Line 9"/>
          <p:cNvSpPr>
            <a:spLocks noChangeShapeType="1"/>
          </p:cNvSpPr>
          <p:nvPr/>
        </p:nvSpPr>
        <p:spPr bwMode="auto">
          <a:xfrm>
            <a:off x="5721350" y="59975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ja-JP" altLang="en-US">
              <a:latin typeface="+mn-ea"/>
              <a:ea typeface="+mn-ea"/>
            </a:endParaRPr>
          </a:p>
        </p:txBody>
      </p:sp>
      <p:sp>
        <p:nvSpPr>
          <p:cNvPr id="22" name="Line 10"/>
          <p:cNvSpPr>
            <a:spLocks noChangeShapeType="1"/>
          </p:cNvSpPr>
          <p:nvPr/>
        </p:nvSpPr>
        <p:spPr bwMode="auto">
          <a:xfrm>
            <a:off x="5721350" y="59975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spAutoFit/>
          </a:bodyPr>
          <a:lstStyle/>
          <a:p>
            <a:pPr>
              <a:defRPr/>
            </a:pPr>
            <a:endParaRPr lang="ja-JP" altLang="en-US">
              <a:latin typeface="+mn-ea"/>
              <a:ea typeface="+mn-ea"/>
            </a:endParaRPr>
          </a:p>
        </p:txBody>
      </p:sp>
      <p:grpSp>
        <p:nvGrpSpPr>
          <p:cNvPr id="29703" name="グループ化 35"/>
          <p:cNvGrpSpPr>
            <a:grpSpLocks/>
          </p:cNvGrpSpPr>
          <p:nvPr/>
        </p:nvGrpSpPr>
        <p:grpSpPr bwMode="auto">
          <a:xfrm>
            <a:off x="804863" y="3151188"/>
            <a:ext cx="1419225" cy="215900"/>
            <a:chOff x="-2782887" y="2585244"/>
            <a:chExt cx="1419225" cy="215900"/>
          </a:xfrm>
        </p:grpSpPr>
        <p:sp>
          <p:nvSpPr>
            <p:cNvPr id="26" name="Rectangle 16"/>
            <p:cNvSpPr>
              <a:spLocks noChangeArrowheads="1"/>
            </p:cNvSpPr>
            <p:nvPr/>
          </p:nvSpPr>
          <p:spPr bwMode="auto">
            <a:xfrm>
              <a:off x="-2782887" y="2585244"/>
              <a:ext cx="1419225" cy="215900"/>
            </a:xfrm>
            <a:prstGeom prst="rect">
              <a:avLst/>
            </a:prstGeom>
            <a:solidFill>
              <a:srgbClr val="0000FF"/>
            </a:solidFill>
            <a:ln w="25400">
              <a:solidFill>
                <a:srgbClr val="FF0000"/>
              </a:solidFill>
              <a:prstDash val="sysDot"/>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00" smtClean="0">
                <a:latin typeface="+mn-ea"/>
                <a:ea typeface="+mn-ea"/>
              </a:endParaRPr>
            </a:p>
          </p:txBody>
        </p:sp>
        <p:sp>
          <p:nvSpPr>
            <p:cNvPr id="27" name="テキスト ボックス 1"/>
            <p:cNvSpPr txBox="1">
              <a:spLocks noChangeArrowheads="1"/>
            </p:cNvSpPr>
            <p:nvPr/>
          </p:nvSpPr>
          <p:spPr bwMode="auto">
            <a:xfrm>
              <a:off x="-2379662" y="2585244"/>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800" dirty="0" smtClean="0">
                  <a:solidFill>
                    <a:schemeClr val="bg1"/>
                  </a:solidFill>
                  <a:latin typeface="+mn-ea"/>
                  <a:ea typeface="+mn-ea"/>
                </a:rPr>
                <a:t>728×90</a:t>
              </a:r>
              <a:endParaRPr lang="ja-JP" altLang="en-US" sz="800" dirty="0" smtClean="0">
                <a:solidFill>
                  <a:schemeClr val="bg1"/>
                </a:solidFill>
                <a:latin typeface="+mn-ea"/>
                <a:ea typeface="+mn-ea"/>
              </a:endParaRPr>
            </a:p>
          </p:txBody>
        </p:sp>
      </p:grpSp>
      <p:sp>
        <p:nvSpPr>
          <p:cNvPr id="33" name="Text Box 6"/>
          <p:cNvSpPr txBox="1">
            <a:spLocks noChangeArrowheads="1"/>
          </p:cNvSpPr>
          <p:nvPr/>
        </p:nvSpPr>
        <p:spPr bwMode="auto">
          <a:xfrm>
            <a:off x="107950" y="263525"/>
            <a:ext cx="7524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1400" b="1" dirty="0" smtClean="0">
                <a:latin typeface="+mn-ea"/>
                <a:ea typeface="+mn-ea"/>
              </a:rPr>
              <a:t>AD MENU </a:t>
            </a:r>
            <a:r>
              <a:rPr lang="ja-JP" altLang="en-US" sz="1400" b="1" dirty="0" smtClean="0">
                <a:latin typeface="+mn-ea"/>
                <a:ea typeface="+mn-ea"/>
              </a:rPr>
              <a:t>１　</a:t>
            </a:r>
            <a:r>
              <a:rPr lang="en-US" altLang="ja-JP" sz="1400" b="1" dirty="0" smtClean="0">
                <a:solidFill>
                  <a:srgbClr val="C00000"/>
                </a:solidFill>
                <a:latin typeface="+mn-ea"/>
                <a:ea typeface="+mn-ea"/>
              </a:rPr>
              <a:t>728</a:t>
            </a:r>
            <a:r>
              <a:rPr lang="ja-JP" altLang="en-US" sz="1400" b="1" dirty="0" smtClean="0">
                <a:solidFill>
                  <a:srgbClr val="C00000"/>
                </a:solidFill>
                <a:latin typeface="+mn-ea"/>
                <a:ea typeface="+mn-ea"/>
              </a:rPr>
              <a:t>スーパーバナー＆</a:t>
            </a:r>
            <a:r>
              <a:rPr lang="en-US" altLang="ja-JP" sz="1400" b="1" dirty="0" smtClean="0">
                <a:solidFill>
                  <a:srgbClr val="C00000"/>
                </a:solidFill>
                <a:latin typeface="+mn-ea"/>
                <a:ea typeface="+mn-ea"/>
              </a:rPr>
              <a:t>SP</a:t>
            </a:r>
            <a:r>
              <a:rPr lang="ja-JP" altLang="en-US" sz="1400" b="1" dirty="0" smtClean="0">
                <a:solidFill>
                  <a:srgbClr val="C00000"/>
                </a:solidFill>
                <a:latin typeface="+mn-ea"/>
                <a:ea typeface="+mn-ea"/>
              </a:rPr>
              <a:t>バナーセット</a:t>
            </a:r>
            <a:r>
              <a:rPr lang="ja-JP" altLang="en-US" sz="1400" b="1" dirty="0" smtClean="0">
                <a:solidFill>
                  <a:srgbClr val="FF0000"/>
                </a:solidFill>
                <a:latin typeface="+mn-ea"/>
                <a:ea typeface="+mn-ea"/>
              </a:rPr>
              <a:t>　</a:t>
            </a:r>
          </a:p>
        </p:txBody>
      </p:sp>
      <p:sp>
        <p:nvSpPr>
          <p:cNvPr id="35" name="AutoShape 41"/>
          <p:cNvSpPr>
            <a:spLocks noChangeArrowheads="1"/>
          </p:cNvSpPr>
          <p:nvPr/>
        </p:nvSpPr>
        <p:spPr bwMode="auto">
          <a:xfrm>
            <a:off x="146050" y="636588"/>
            <a:ext cx="4589463" cy="544512"/>
          </a:xfrm>
          <a:prstGeom prst="roundRect">
            <a:avLst>
              <a:gd name="adj" fmla="val 16667"/>
            </a:avLst>
          </a:prstGeom>
          <a:solidFill>
            <a:srgbClr val="C00000"/>
          </a:solidFill>
          <a:ln w="28575">
            <a:solidFill>
              <a:schemeClr val="tx2">
                <a:lumMod val="50000"/>
                <a:lumOff val="50000"/>
              </a:schemeClr>
            </a:solid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600" dirty="0" smtClean="0">
                <a:solidFill>
                  <a:schemeClr val="bg1"/>
                </a:solidFill>
                <a:latin typeface="+mn-ea"/>
                <a:ea typeface="+mn-ea"/>
              </a:rPr>
              <a:t>TOP</a:t>
            </a:r>
            <a:r>
              <a:rPr lang="ja-JP" altLang="en-US" sz="1600" dirty="0" smtClean="0">
                <a:solidFill>
                  <a:schemeClr val="bg1"/>
                </a:solidFill>
                <a:latin typeface="+mn-ea"/>
                <a:ea typeface="+mn-ea"/>
              </a:rPr>
              <a:t>以降に掲載される</a:t>
            </a:r>
            <a:r>
              <a:rPr lang="en-US" altLang="ja-JP" sz="1600" dirty="0" smtClean="0">
                <a:solidFill>
                  <a:schemeClr val="bg1"/>
                </a:solidFill>
                <a:latin typeface="+mn-ea"/>
                <a:ea typeface="+mn-ea"/>
              </a:rPr>
              <a:t>728</a:t>
            </a:r>
            <a:r>
              <a:rPr lang="ja-JP" altLang="en-US" sz="1600" dirty="0" smtClean="0">
                <a:solidFill>
                  <a:schemeClr val="bg1"/>
                </a:solidFill>
                <a:latin typeface="+mn-ea"/>
                <a:ea typeface="+mn-ea"/>
              </a:rPr>
              <a:t>スーパーバナー</a:t>
            </a:r>
            <a:endParaRPr lang="en-US" altLang="ja-JP" sz="1600" dirty="0" smtClean="0">
              <a:solidFill>
                <a:schemeClr val="bg1"/>
              </a:solidFill>
              <a:latin typeface="+mn-ea"/>
              <a:ea typeface="+mn-ea"/>
            </a:endParaRPr>
          </a:p>
          <a:p>
            <a:pPr algn="ctr" eaLnBrk="1" hangingPunct="1">
              <a:spcBef>
                <a:spcPct val="0"/>
              </a:spcBef>
              <a:buFontTx/>
              <a:buNone/>
              <a:defRPr/>
            </a:pPr>
            <a:r>
              <a:rPr lang="ja-JP" altLang="en-US" sz="1600" dirty="0" smtClean="0">
                <a:solidFill>
                  <a:schemeClr val="bg1"/>
                </a:solidFill>
                <a:latin typeface="+mn-ea"/>
                <a:ea typeface="+mn-ea"/>
              </a:rPr>
              <a:t>＆スマホ</a:t>
            </a:r>
            <a:r>
              <a:rPr lang="en-US" altLang="ja-JP" sz="1600" dirty="0" smtClean="0">
                <a:solidFill>
                  <a:schemeClr val="bg1"/>
                </a:solidFill>
                <a:latin typeface="+mn-ea"/>
                <a:ea typeface="+mn-ea"/>
              </a:rPr>
              <a:t>320</a:t>
            </a:r>
            <a:r>
              <a:rPr lang="ja-JP" altLang="en-US" sz="1600" dirty="0" smtClean="0">
                <a:solidFill>
                  <a:schemeClr val="bg1"/>
                </a:solidFill>
                <a:latin typeface="+mn-ea"/>
                <a:ea typeface="+mn-ea"/>
              </a:rPr>
              <a:t>バナーのセット</a:t>
            </a:r>
          </a:p>
        </p:txBody>
      </p:sp>
      <p:pic>
        <p:nvPicPr>
          <p:cNvPr id="29706" name="図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1503363"/>
            <a:ext cx="1358900" cy="480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 name="Text Box 9"/>
          <p:cNvSpPr txBox="1">
            <a:spLocks noChangeArrowheads="1"/>
          </p:cNvSpPr>
          <p:nvPr/>
        </p:nvSpPr>
        <p:spPr bwMode="auto">
          <a:xfrm>
            <a:off x="2620963" y="1289050"/>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800" dirty="0" smtClean="0">
                <a:latin typeface="+mn-ea"/>
                <a:ea typeface="+mn-ea"/>
              </a:rPr>
              <a:t>■SP</a:t>
            </a:r>
            <a:endParaRPr lang="ja-JP" altLang="en-US" sz="800" dirty="0" smtClean="0">
              <a:latin typeface="+mn-ea"/>
              <a:ea typeface="+mn-ea"/>
            </a:endParaRPr>
          </a:p>
        </p:txBody>
      </p:sp>
      <p:grpSp>
        <p:nvGrpSpPr>
          <p:cNvPr id="29708" name="グループ化 39"/>
          <p:cNvGrpSpPr>
            <a:grpSpLocks/>
          </p:cNvGrpSpPr>
          <p:nvPr/>
        </p:nvGrpSpPr>
        <p:grpSpPr bwMode="auto">
          <a:xfrm>
            <a:off x="2797175" y="5300663"/>
            <a:ext cx="1127125" cy="231775"/>
            <a:chOff x="-2782887" y="2585244"/>
            <a:chExt cx="1419225" cy="215900"/>
          </a:xfrm>
        </p:grpSpPr>
        <p:sp>
          <p:nvSpPr>
            <p:cNvPr id="41" name="Rectangle 16"/>
            <p:cNvSpPr>
              <a:spLocks noChangeArrowheads="1"/>
            </p:cNvSpPr>
            <p:nvPr/>
          </p:nvSpPr>
          <p:spPr bwMode="auto">
            <a:xfrm>
              <a:off x="-2782887" y="2585244"/>
              <a:ext cx="1419225" cy="215900"/>
            </a:xfrm>
            <a:prstGeom prst="rect">
              <a:avLst/>
            </a:prstGeom>
            <a:solidFill>
              <a:srgbClr val="0000FF"/>
            </a:solidFill>
            <a:ln w="25400">
              <a:solidFill>
                <a:srgbClr val="FF0000"/>
              </a:solidFill>
              <a:prstDash val="sysDot"/>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00" smtClean="0">
                <a:latin typeface="+mn-ea"/>
                <a:ea typeface="+mn-ea"/>
              </a:endParaRPr>
            </a:p>
          </p:txBody>
        </p:sp>
        <p:sp>
          <p:nvSpPr>
            <p:cNvPr id="42" name="テキスト ボックス 1"/>
            <p:cNvSpPr txBox="1">
              <a:spLocks noChangeArrowheads="1"/>
            </p:cNvSpPr>
            <p:nvPr/>
          </p:nvSpPr>
          <p:spPr bwMode="auto">
            <a:xfrm>
              <a:off x="-2381106" y="2585244"/>
              <a:ext cx="725603" cy="20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800" dirty="0" smtClean="0">
                  <a:solidFill>
                    <a:schemeClr val="bg1"/>
                  </a:solidFill>
                  <a:latin typeface="+mn-ea"/>
                  <a:ea typeface="+mn-ea"/>
                </a:rPr>
                <a:t>320×50</a:t>
              </a:r>
              <a:endParaRPr lang="ja-JP" altLang="en-US" sz="800" dirty="0" smtClean="0">
                <a:solidFill>
                  <a:schemeClr val="bg1"/>
                </a:solidFill>
                <a:latin typeface="+mn-ea"/>
                <a:ea typeface="+mn-ea"/>
              </a:endParaRPr>
            </a:p>
          </p:txBody>
        </p:sp>
      </p:grpSp>
      <p:sp>
        <p:nvSpPr>
          <p:cNvPr id="43" name="正方形/長方形 42"/>
          <p:cNvSpPr/>
          <p:nvPr/>
        </p:nvSpPr>
        <p:spPr>
          <a:xfrm>
            <a:off x="2767013" y="3367088"/>
            <a:ext cx="1128712" cy="782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正方形/長方形 43"/>
          <p:cNvSpPr/>
          <p:nvPr/>
        </p:nvSpPr>
        <p:spPr>
          <a:xfrm>
            <a:off x="1716088" y="2390775"/>
            <a:ext cx="508000" cy="4365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662699" y="744537"/>
            <a:ext cx="4390939" cy="4851943"/>
          </a:xfrm>
          <a:prstGeom prst="rect">
            <a:avLst/>
          </a:prstGeom>
        </p:spPr>
      </p:pic>
      <p:pic>
        <p:nvPicPr>
          <p:cNvPr id="3072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1703388"/>
            <a:ext cx="1890713" cy="473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図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711325"/>
            <a:ext cx="2371725" cy="312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Text Box 6"/>
          <p:cNvSpPr txBox="1">
            <a:spLocks noChangeArrowheads="1"/>
          </p:cNvSpPr>
          <p:nvPr/>
        </p:nvSpPr>
        <p:spPr bwMode="auto">
          <a:xfrm>
            <a:off x="107950" y="263525"/>
            <a:ext cx="7524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1400" b="1" dirty="0" smtClean="0">
                <a:latin typeface="+mn-ea"/>
                <a:ea typeface="+mn-ea"/>
              </a:rPr>
              <a:t>AD MENU </a:t>
            </a:r>
            <a:r>
              <a:rPr lang="ja-JP" altLang="en-US" sz="1400" b="1" dirty="0" smtClean="0">
                <a:latin typeface="+mn-ea"/>
                <a:ea typeface="+mn-ea"/>
              </a:rPr>
              <a:t>２　</a:t>
            </a:r>
            <a:r>
              <a:rPr lang="ja-JP" altLang="en-US" sz="1400" b="1" dirty="0" smtClean="0">
                <a:solidFill>
                  <a:srgbClr val="C00000"/>
                </a:solidFill>
                <a:latin typeface="+mn-ea"/>
                <a:ea typeface="+mn-ea"/>
              </a:rPr>
              <a:t>第一レクタングル　</a:t>
            </a:r>
          </a:p>
        </p:txBody>
      </p:sp>
      <p:sp>
        <p:nvSpPr>
          <p:cNvPr id="30726" name="Text Box 9"/>
          <p:cNvSpPr txBox="1">
            <a:spLocks noChangeArrowheads="1"/>
          </p:cNvSpPr>
          <p:nvPr/>
        </p:nvSpPr>
        <p:spPr bwMode="auto">
          <a:xfrm>
            <a:off x="153988" y="1512888"/>
            <a:ext cx="4127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latin typeface="HGP創英角ｺﾞｼｯｸUB" panose="020B0900000000000000" pitchFamily="50" charset="-128"/>
                <a:ea typeface="HGP創英角ｺﾞｼｯｸUB" panose="020B0900000000000000" pitchFamily="50" charset="-128"/>
              </a:rPr>
              <a:t>■PC</a:t>
            </a:r>
          </a:p>
        </p:txBody>
      </p:sp>
      <p:sp>
        <p:nvSpPr>
          <p:cNvPr id="30727" name="Line 459"/>
          <p:cNvSpPr>
            <a:spLocks noChangeShapeType="1"/>
          </p:cNvSpPr>
          <p:nvPr/>
        </p:nvSpPr>
        <p:spPr bwMode="auto">
          <a:xfrm>
            <a:off x="1885950" y="22701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8" name="Line 460"/>
          <p:cNvSpPr>
            <a:spLocks noChangeShapeType="1"/>
          </p:cNvSpPr>
          <p:nvPr/>
        </p:nvSpPr>
        <p:spPr bwMode="auto">
          <a:xfrm>
            <a:off x="1885950" y="24955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Rectangle 16"/>
          <p:cNvSpPr>
            <a:spLocks noChangeArrowheads="1"/>
          </p:cNvSpPr>
          <p:nvPr/>
        </p:nvSpPr>
        <p:spPr bwMode="auto">
          <a:xfrm>
            <a:off x="1820863" y="2692400"/>
            <a:ext cx="517525" cy="460375"/>
          </a:xfrm>
          <a:prstGeom prst="rect">
            <a:avLst/>
          </a:prstGeom>
          <a:solidFill>
            <a:srgbClr val="0000FF"/>
          </a:solidFill>
          <a:ln w="25400">
            <a:solidFill>
              <a:srgbClr val="FF0000"/>
            </a:solidFill>
            <a:prstDash val="sysDot"/>
            <a:miter lim="800000"/>
            <a:headEnd/>
            <a:tailEnd/>
          </a:ln>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latin typeface="Arial" panose="020B0604020202020204" pitchFamily="34" charset="0"/>
              <a:ea typeface="ＭＳ Ｐゴシック" panose="020B0600070205080204" pitchFamily="50" charset="-128"/>
            </a:endParaRPr>
          </a:p>
        </p:txBody>
      </p:sp>
      <p:sp>
        <p:nvSpPr>
          <p:cNvPr id="47" name="AutoShape 41"/>
          <p:cNvSpPr>
            <a:spLocks noChangeArrowheads="1"/>
          </p:cNvSpPr>
          <p:nvPr/>
        </p:nvSpPr>
        <p:spPr bwMode="auto">
          <a:xfrm>
            <a:off x="134938" y="744538"/>
            <a:ext cx="4356100" cy="544512"/>
          </a:xfrm>
          <a:prstGeom prst="roundRect">
            <a:avLst>
              <a:gd name="adj" fmla="val 16667"/>
            </a:avLst>
          </a:prstGeom>
          <a:solidFill>
            <a:srgbClr val="C00000"/>
          </a:solidFill>
          <a:ln w="28575">
            <a:solidFill>
              <a:schemeClr val="tx2">
                <a:lumMod val="50000"/>
                <a:lumOff val="50000"/>
              </a:schemeClr>
            </a:solid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600" spc="300" dirty="0" smtClean="0">
                <a:solidFill>
                  <a:schemeClr val="bg1"/>
                </a:solidFill>
                <a:latin typeface="+mn-ea"/>
                <a:ea typeface="+mn-ea"/>
              </a:rPr>
              <a:t>ページ上部に掲載され</a:t>
            </a:r>
            <a:endParaRPr lang="en-US" altLang="ja-JP" sz="1600" spc="300" dirty="0">
              <a:solidFill>
                <a:schemeClr val="bg1"/>
              </a:solidFill>
              <a:latin typeface="+mn-ea"/>
              <a:ea typeface="+mn-ea"/>
            </a:endParaRPr>
          </a:p>
          <a:p>
            <a:pPr algn="ctr" eaLnBrk="1" hangingPunct="1">
              <a:spcBef>
                <a:spcPct val="0"/>
              </a:spcBef>
              <a:buFontTx/>
              <a:buNone/>
              <a:defRPr/>
            </a:pPr>
            <a:r>
              <a:rPr lang="ja-JP" altLang="en-US" sz="1600" spc="300" dirty="0" smtClean="0">
                <a:solidFill>
                  <a:schemeClr val="bg1"/>
                </a:solidFill>
                <a:latin typeface="+mn-ea"/>
                <a:ea typeface="+mn-ea"/>
              </a:rPr>
              <a:t>ブランディングに最適なメニューです</a:t>
            </a:r>
            <a:endParaRPr lang="ja-JP" altLang="en-US" sz="1600" dirty="0" smtClean="0">
              <a:solidFill>
                <a:schemeClr val="bg1"/>
              </a:solidFill>
              <a:latin typeface="+mn-ea"/>
              <a:ea typeface="+mn-ea"/>
            </a:endParaRPr>
          </a:p>
        </p:txBody>
      </p:sp>
      <p:sp>
        <p:nvSpPr>
          <p:cNvPr id="30731" name="Text Box 9"/>
          <p:cNvSpPr txBox="1">
            <a:spLocks noChangeArrowheads="1"/>
          </p:cNvSpPr>
          <p:nvPr/>
        </p:nvSpPr>
        <p:spPr bwMode="auto">
          <a:xfrm>
            <a:off x="2592388" y="1512888"/>
            <a:ext cx="4048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latin typeface="HGP創英角ｺﾞｼｯｸUB" panose="020B0900000000000000" pitchFamily="50" charset="-128"/>
                <a:ea typeface="HGP創英角ｺﾞｼｯｸUB" panose="020B0900000000000000" pitchFamily="50" charset="-128"/>
              </a:rPr>
              <a:t>■SP</a:t>
            </a:r>
          </a:p>
        </p:txBody>
      </p:sp>
      <p:sp>
        <p:nvSpPr>
          <p:cNvPr id="81" name="正方形/長方形 80"/>
          <p:cNvSpPr/>
          <p:nvPr/>
        </p:nvSpPr>
        <p:spPr>
          <a:xfrm>
            <a:off x="841375" y="3514725"/>
            <a:ext cx="1385888" cy="193675"/>
          </a:xfrm>
          <a:prstGeom prst="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733" name="テキスト ボックス 54"/>
          <p:cNvSpPr txBox="1">
            <a:spLocks noChangeArrowheads="1"/>
          </p:cNvSpPr>
          <p:nvPr/>
        </p:nvSpPr>
        <p:spPr bwMode="auto">
          <a:xfrm>
            <a:off x="1744663" y="2798763"/>
            <a:ext cx="6715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en-US" altLang="ja-JP" sz="800">
                <a:solidFill>
                  <a:schemeClr val="bg1"/>
                </a:solidFill>
                <a:latin typeface="HGP創英角ｺﾞｼｯｸUB" panose="020B0900000000000000" pitchFamily="50" charset="-128"/>
                <a:ea typeface="HGP創英角ｺﾞｼｯｸUB" panose="020B0900000000000000" pitchFamily="50" charset="-128"/>
              </a:rPr>
              <a:t>300×250</a:t>
            </a:r>
            <a:endParaRPr lang="ja-JP" altLang="en-US" sz="80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0734" name="Line 460"/>
          <p:cNvSpPr>
            <a:spLocks noChangeShapeType="1"/>
          </p:cNvSpPr>
          <p:nvPr/>
        </p:nvSpPr>
        <p:spPr bwMode="auto">
          <a:xfrm>
            <a:off x="2881313" y="40227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Rectangle 16"/>
          <p:cNvSpPr>
            <a:spLocks noChangeArrowheads="1"/>
          </p:cNvSpPr>
          <p:nvPr/>
        </p:nvSpPr>
        <p:spPr bwMode="auto">
          <a:xfrm>
            <a:off x="2816225" y="4221163"/>
            <a:ext cx="1395413" cy="1152525"/>
          </a:xfrm>
          <a:prstGeom prst="rect">
            <a:avLst/>
          </a:prstGeom>
          <a:solidFill>
            <a:srgbClr val="0000FF"/>
          </a:solidFill>
          <a:ln w="25400">
            <a:solidFill>
              <a:srgbClr val="FF0000"/>
            </a:solidFill>
            <a:prstDash val="sysDot"/>
            <a:miter lim="800000"/>
            <a:headEnd/>
            <a:tailEnd/>
          </a:ln>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endParaRPr lang="ja-JP" altLang="en-US" sz="1800">
              <a:latin typeface="Arial" panose="020B0604020202020204" pitchFamily="34" charset="0"/>
              <a:ea typeface="ＭＳ Ｐゴシック" panose="020B0600070205080204" pitchFamily="50" charset="-128"/>
            </a:endParaRPr>
          </a:p>
        </p:txBody>
      </p:sp>
      <p:sp>
        <p:nvSpPr>
          <p:cNvPr id="30736" name="テキスト ボックス 54"/>
          <p:cNvSpPr txBox="1">
            <a:spLocks noChangeArrowheads="1"/>
          </p:cNvSpPr>
          <p:nvPr/>
        </p:nvSpPr>
        <p:spPr bwMode="auto">
          <a:xfrm>
            <a:off x="2638425" y="4689475"/>
            <a:ext cx="18065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a:lnSpc>
                <a:spcPct val="100000"/>
              </a:lnSpc>
              <a:spcBef>
                <a:spcPct val="0"/>
              </a:spcBef>
              <a:buFontTx/>
              <a:buNone/>
            </a:pPr>
            <a:r>
              <a:rPr lang="en-US" altLang="ja-JP" sz="800">
                <a:solidFill>
                  <a:schemeClr val="bg1"/>
                </a:solidFill>
                <a:latin typeface="HGP創英角ｺﾞｼｯｸUB" panose="020B0900000000000000" pitchFamily="50" charset="-128"/>
                <a:ea typeface="HGP創英角ｺﾞｼｯｸUB" panose="020B0900000000000000" pitchFamily="50" charset="-128"/>
              </a:rPr>
              <a:t>300×250</a:t>
            </a:r>
            <a:endParaRPr lang="ja-JP" altLang="en-US" sz="80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1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504950"/>
            <a:ext cx="21463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図 1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6688" y="3873500"/>
            <a:ext cx="14605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6"/>
          <p:cNvSpPr txBox="1">
            <a:spLocks noChangeArrowheads="1"/>
          </p:cNvSpPr>
          <p:nvPr/>
        </p:nvSpPr>
        <p:spPr bwMode="auto">
          <a:xfrm>
            <a:off x="107950" y="263525"/>
            <a:ext cx="7524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1400" b="1" dirty="0" smtClean="0">
                <a:latin typeface="+mn-ea"/>
                <a:ea typeface="+mn-ea"/>
              </a:rPr>
              <a:t>AD MENU </a:t>
            </a:r>
            <a:r>
              <a:rPr lang="ja-JP" altLang="en-US" sz="1400" b="1" dirty="0" smtClean="0">
                <a:latin typeface="+mn-ea"/>
                <a:ea typeface="+mn-ea"/>
              </a:rPr>
              <a:t>３　</a:t>
            </a:r>
            <a:r>
              <a:rPr lang="ja-JP" altLang="en-US" sz="1400" b="1" dirty="0" smtClean="0">
                <a:solidFill>
                  <a:srgbClr val="C00000"/>
                </a:solidFill>
                <a:latin typeface="+mn-ea"/>
                <a:ea typeface="+mn-ea"/>
              </a:rPr>
              <a:t>第二レクタングル　</a:t>
            </a:r>
          </a:p>
        </p:txBody>
      </p:sp>
      <p:sp>
        <p:nvSpPr>
          <p:cNvPr id="47" name="AutoShape 41"/>
          <p:cNvSpPr>
            <a:spLocks noChangeArrowheads="1"/>
          </p:cNvSpPr>
          <p:nvPr/>
        </p:nvSpPr>
        <p:spPr bwMode="auto">
          <a:xfrm>
            <a:off x="292100" y="558800"/>
            <a:ext cx="4090988" cy="720725"/>
          </a:xfrm>
          <a:prstGeom prst="roundRect">
            <a:avLst>
              <a:gd name="adj" fmla="val 16667"/>
            </a:avLst>
          </a:prstGeom>
          <a:solidFill>
            <a:srgbClr val="C00000"/>
          </a:solidFill>
          <a:ln w="28575">
            <a:solidFill>
              <a:schemeClr val="tx2">
                <a:lumMod val="50000"/>
                <a:lumOff val="50000"/>
              </a:schemeClr>
            </a:solid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600" spc="300" dirty="0" smtClean="0">
                <a:solidFill>
                  <a:schemeClr val="bg1"/>
                </a:solidFill>
                <a:latin typeface="+mn-ea"/>
                <a:ea typeface="+mn-ea"/>
              </a:rPr>
              <a:t>記事読了後などに掲載されるため</a:t>
            </a:r>
            <a:endParaRPr lang="en-US" altLang="ja-JP" sz="1600" spc="300" dirty="0" smtClean="0">
              <a:solidFill>
                <a:schemeClr val="bg1"/>
              </a:solidFill>
              <a:latin typeface="+mn-ea"/>
              <a:ea typeface="+mn-ea"/>
            </a:endParaRPr>
          </a:p>
          <a:p>
            <a:pPr algn="ctr" eaLnBrk="1" hangingPunct="1">
              <a:spcBef>
                <a:spcPct val="0"/>
              </a:spcBef>
              <a:buFontTx/>
              <a:buNone/>
              <a:defRPr/>
            </a:pPr>
            <a:r>
              <a:rPr lang="ja-JP" altLang="en-US" sz="1600" spc="300" dirty="0">
                <a:solidFill>
                  <a:schemeClr val="bg1"/>
                </a:solidFill>
                <a:latin typeface="+mn-ea"/>
                <a:ea typeface="+mn-ea"/>
              </a:rPr>
              <a:t>サイト</a:t>
            </a:r>
            <a:r>
              <a:rPr lang="ja-JP" altLang="en-US" sz="1600" spc="300" dirty="0" smtClean="0">
                <a:solidFill>
                  <a:schemeClr val="bg1"/>
                </a:solidFill>
                <a:latin typeface="+mn-ea"/>
                <a:ea typeface="+mn-ea"/>
              </a:rPr>
              <a:t>をしっかりと読み込んだ</a:t>
            </a:r>
            <a:endParaRPr lang="en-US" altLang="ja-JP" sz="1600" spc="300" dirty="0" smtClean="0">
              <a:solidFill>
                <a:schemeClr val="bg1"/>
              </a:solidFill>
              <a:latin typeface="+mn-ea"/>
              <a:ea typeface="+mn-ea"/>
            </a:endParaRPr>
          </a:p>
          <a:p>
            <a:pPr algn="ctr" eaLnBrk="1" hangingPunct="1">
              <a:spcBef>
                <a:spcPct val="0"/>
              </a:spcBef>
              <a:buFontTx/>
              <a:buNone/>
              <a:defRPr/>
            </a:pPr>
            <a:r>
              <a:rPr lang="ja-JP" altLang="en-US" sz="1600" spc="300" dirty="0" smtClean="0">
                <a:solidFill>
                  <a:schemeClr val="bg1"/>
                </a:solidFill>
                <a:latin typeface="+mn-ea"/>
                <a:ea typeface="+mn-ea"/>
              </a:rPr>
              <a:t>ユーザーに訴求ができます</a:t>
            </a:r>
            <a:endParaRPr lang="en-US" altLang="ja-JP" sz="1600" spc="300" dirty="0" smtClean="0">
              <a:solidFill>
                <a:schemeClr val="bg1"/>
              </a:solidFill>
              <a:latin typeface="+mn-ea"/>
              <a:ea typeface="+mn-ea"/>
            </a:endParaRPr>
          </a:p>
        </p:txBody>
      </p:sp>
      <p:sp>
        <p:nvSpPr>
          <p:cNvPr id="97" name="Text Box 9"/>
          <p:cNvSpPr txBox="1">
            <a:spLocks noChangeArrowheads="1"/>
          </p:cNvSpPr>
          <p:nvPr/>
        </p:nvSpPr>
        <p:spPr bwMode="auto">
          <a:xfrm>
            <a:off x="73025" y="1289050"/>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800" dirty="0" smtClean="0">
                <a:latin typeface="+mn-ea"/>
                <a:ea typeface="+mn-ea"/>
              </a:rPr>
              <a:t>■PC</a:t>
            </a:r>
            <a:endParaRPr lang="ja-JP" altLang="en-US" sz="800" dirty="0" smtClean="0">
              <a:latin typeface="+mn-ea"/>
              <a:ea typeface="+mn-ea"/>
            </a:endParaRPr>
          </a:p>
        </p:txBody>
      </p:sp>
      <p:sp>
        <p:nvSpPr>
          <p:cNvPr id="102" name="Text Box 9"/>
          <p:cNvSpPr txBox="1">
            <a:spLocks noChangeArrowheads="1"/>
          </p:cNvSpPr>
          <p:nvPr/>
        </p:nvSpPr>
        <p:spPr bwMode="auto">
          <a:xfrm>
            <a:off x="2620963" y="1289050"/>
            <a:ext cx="425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800" dirty="0" smtClean="0">
                <a:latin typeface="+mn-ea"/>
                <a:ea typeface="+mn-ea"/>
              </a:rPr>
              <a:t>■SP</a:t>
            </a:r>
            <a:endParaRPr lang="ja-JP" altLang="en-US" sz="800" dirty="0" smtClean="0">
              <a:latin typeface="+mn-ea"/>
              <a:ea typeface="+mn-ea"/>
            </a:endParaRPr>
          </a:p>
        </p:txBody>
      </p:sp>
      <p:grpSp>
        <p:nvGrpSpPr>
          <p:cNvPr id="31752" name="グループ化 102"/>
          <p:cNvGrpSpPr>
            <a:grpSpLocks/>
          </p:cNvGrpSpPr>
          <p:nvPr/>
        </p:nvGrpSpPr>
        <p:grpSpPr bwMode="auto">
          <a:xfrm>
            <a:off x="2798763" y="4775200"/>
            <a:ext cx="1022350" cy="771525"/>
            <a:chOff x="-2782887" y="2585244"/>
            <a:chExt cx="1419225" cy="215900"/>
          </a:xfrm>
        </p:grpSpPr>
        <p:sp>
          <p:nvSpPr>
            <p:cNvPr id="104" name="Rectangle 16"/>
            <p:cNvSpPr>
              <a:spLocks noChangeArrowheads="1"/>
            </p:cNvSpPr>
            <p:nvPr/>
          </p:nvSpPr>
          <p:spPr bwMode="auto">
            <a:xfrm>
              <a:off x="-2782887" y="2585244"/>
              <a:ext cx="1419225" cy="215900"/>
            </a:xfrm>
            <a:prstGeom prst="rect">
              <a:avLst/>
            </a:prstGeom>
            <a:solidFill>
              <a:srgbClr val="0000FF"/>
            </a:solidFill>
            <a:ln w="25400">
              <a:solidFill>
                <a:srgbClr val="FF0000"/>
              </a:solidFill>
              <a:prstDash val="sysDot"/>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00" smtClean="0">
                <a:latin typeface="+mn-ea"/>
                <a:ea typeface="+mn-ea"/>
              </a:endParaRPr>
            </a:p>
          </p:txBody>
        </p:sp>
        <p:sp>
          <p:nvSpPr>
            <p:cNvPr id="105" name="テキスト ボックス 1"/>
            <p:cNvSpPr txBox="1">
              <a:spLocks noChangeArrowheads="1"/>
            </p:cNvSpPr>
            <p:nvPr/>
          </p:nvSpPr>
          <p:spPr bwMode="auto">
            <a:xfrm>
              <a:off x="-2509620" y="2666984"/>
              <a:ext cx="813189" cy="5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800" dirty="0" smtClean="0">
                  <a:solidFill>
                    <a:schemeClr val="bg1"/>
                  </a:solidFill>
                  <a:latin typeface="+mn-ea"/>
                  <a:ea typeface="+mn-ea"/>
                </a:rPr>
                <a:t>300×250</a:t>
              </a:r>
              <a:endParaRPr lang="ja-JP" altLang="en-US" sz="800" dirty="0" smtClean="0">
                <a:solidFill>
                  <a:schemeClr val="bg1"/>
                </a:solidFill>
                <a:latin typeface="+mn-ea"/>
                <a:ea typeface="+mn-ea"/>
              </a:endParaRPr>
            </a:p>
          </p:txBody>
        </p:sp>
      </p:grpSp>
      <p:sp>
        <p:nvSpPr>
          <p:cNvPr id="107" name="正方形/長方形 106"/>
          <p:cNvSpPr/>
          <p:nvPr/>
        </p:nvSpPr>
        <p:spPr>
          <a:xfrm>
            <a:off x="1692275" y="2349500"/>
            <a:ext cx="473075" cy="5032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754" name="図 1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688" y="1503363"/>
            <a:ext cx="14605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正方形/長方形 115"/>
          <p:cNvSpPr/>
          <p:nvPr/>
        </p:nvSpPr>
        <p:spPr>
          <a:xfrm>
            <a:off x="2620963" y="1503363"/>
            <a:ext cx="1546225" cy="4543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8" name="正方形/長方形 117"/>
          <p:cNvSpPr/>
          <p:nvPr/>
        </p:nvSpPr>
        <p:spPr>
          <a:xfrm rot="5400000">
            <a:off x="3192463" y="3395663"/>
            <a:ext cx="404812" cy="461962"/>
          </a:xfrm>
          <a:prstGeom prst="rect">
            <a:avLst/>
          </a:prstGeom>
        </p:spPr>
        <p:txBody>
          <a:bodyPr wrap="none">
            <a:spAutoFit/>
          </a:bodyPr>
          <a:lstStyle/>
          <a:p>
            <a:pPr>
              <a:defRPr/>
            </a:pPr>
            <a:r>
              <a:rPr lang="en-US" altLang="ja-JP" sz="2400" b="1" dirty="0">
                <a:latin typeface="+mn-ea"/>
              </a:rPr>
              <a:t>~</a:t>
            </a:r>
            <a:endParaRPr lang="ja-JP" altLang="en-US" sz="2400" dirty="0"/>
          </a:p>
        </p:txBody>
      </p:sp>
      <p:pic>
        <p:nvPicPr>
          <p:cNvPr id="31757" name="図 1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638" y="4076700"/>
            <a:ext cx="1522412"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8" name="グループ化 120"/>
          <p:cNvGrpSpPr>
            <a:grpSpLocks/>
          </p:cNvGrpSpPr>
          <p:nvPr/>
        </p:nvGrpSpPr>
        <p:grpSpPr bwMode="auto">
          <a:xfrm>
            <a:off x="990600" y="5254625"/>
            <a:ext cx="557213" cy="406400"/>
            <a:chOff x="-3047694" y="2585244"/>
            <a:chExt cx="1684032" cy="215900"/>
          </a:xfrm>
        </p:grpSpPr>
        <p:sp>
          <p:nvSpPr>
            <p:cNvPr id="122" name="Rectangle 16"/>
            <p:cNvSpPr>
              <a:spLocks noChangeArrowheads="1"/>
            </p:cNvSpPr>
            <p:nvPr/>
          </p:nvSpPr>
          <p:spPr bwMode="auto">
            <a:xfrm>
              <a:off x="-2783813" y="2585244"/>
              <a:ext cx="1420151" cy="215900"/>
            </a:xfrm>
            <a:prstGeom prst="rect">
              <a:avLst/>
            </a:prstGeom>
            <a:solidFill>
              <a:srgbClr val="0000FF"/>
            </a:solidFill>
            <a:ln w="25400">
              <a:solidFill>
                <a:srgbClr val="FF0000"/>
              </a:solidFill>
              <a:prstDash val="sysDot"/>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00" smtClean="0">
                <a:latin typeface="+mn-ea"/>
                <a:ea typeface="+mn-ea"/>
              </a:endParaRPr>
            </a:p>
          </p:txBody>
        </p:sp>
        <p:sp>
          <p:nvSpPr>
            <p:cNvPr id="123" name="テキスト ボックス 1"/>
            <p:cNvSpPr txBox="1">
              <a:spLocks noChangeArrowheads="1"/>
            </p:cNvSpPr>
            <p:nvPr/>
          </p:nvSpPr>
          <p:spPr bwMode="auto">
            <a:xfrm>
              <a:off x="-3047694" y="2646810"/>
              <a:ext cx="815627" cy="5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800" dirty="0" smtClean="0">
                  <a:solidFill>
                    <a:schemeClr val="bg1"/>
                  </a:solidFill>
                  <a:latin typeface="+mn-ea"/>
                  <a:ea typeface="+mn-ea"/>
                </a:rPr>
                <a:t>300×250</a:t>
              </a:r>
              <a:endParaRPr lang="ja-JP" altLang="en-US" sz="800" dirty="0" smtClean="0">
                <a:solidFill>
                  <a:schemeClr val="bg1"/>
                </a:solidFill>
                <a:latin typeface="+mn-ea"/>
                <a:ea typeface="+mn-ea"/>
              </a:endParaRPr>
            </a:p>
          </p:txBody>
        </p:sp>
      </p:grpSp>
      <p:sp>
        <p:nvSpPr>
          <p:cNvPr id="124" name="正方形/長方形 123"/>
          <p:cNvSpPr/>
          <p:nvPr/>
        </p:nvSpPr>
        <p:spPr>
          <a:xfrm rot="5400000">
            <a:off x="1056482" y="3375818"/>
            <a:ext cx="406400" cy="461963"/>
          </a:xfrm>
          <a:prstGeom prst="rect">
            <a:avLst/>
          </a:prstGeom>
        </p:spPr>
        <p:txBody>
          <a:bodyPr wrap="none">
            <a:spAutoFit/>
          </a:bodyPr>
          <a:lstStyle/>
          <a:p>
            <a:pPr>
              <a:defRPr/>
            </a:pPr>
            <a:r>
              <a:rPr lang="en-US" altLang="ja-JP" sz="2400" b="1" dirty="0">
                <a:latin typeface="+mn-ea"/>
              </a:rPr>
              <a:t>~</a:t>
            </a:r>
            <a:endParaRPr lang="ja-JP" altLang="en-US" sz="2400" dirty="0"/>
          </a:p>
        </p:txBody>
      </p:sp>
      <p:sp>
        <p:nvSpPr>
          <p:cNvPr id="119" name="正方形/長方形 118"/>
          <p:cNvSpPr/>
          <p:nvPr/>
        </p:nvSpPr>
        <p:spPr>
          <a:xfrm>
            <a:off x="122238" y="1503363"/>
            <a:ext cx="2043112" cy="41576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 name="図 5"/>
          <p:cNvPicPr>
            <a:picLocks noChangeAspect="1"/>
          </p:cNvPicPr>
          <p:nvPr/>
        </p:nvPicPr>
        <p:blipFill>
          <a:blip r:embed="rId6"/>
          <a:stretch>
            <a:fillRect/>
          </a:stretch>
        </p:blipFill>
        <p:spPr>
          <a:xfrm>
            <a:off x="4551571" y="565628"/>
            <a:ext cx="4513490" cy="48965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73025" y="260350"/>
            <a:ext cx="9070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latin typeface="游ゴシック" panose="020B0400000000000000" pitchFamily="50" charset="-128"/>
              </a:rPr>
              <a:t>広告掲載ガイドライン</a:t>
            </a:r>
          </a:p>
        </p:txBody>
      </p:sp>
      <p:sp>
        <p:nvSpPr>
          <p:cNvPr id="32771" name="Text Box 2"/>
          <p:cNvSpPr txBox="1">
            <a:spLocks noChangeArrowheads="1"/>
          </p:cNvSpPr>
          <p:nvPr/>
        </p:nvSpPr>
        <p:spPr bwMode="auto">
          <a:xfrm>
            <a:off x="2241550" y="58197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kumimoji="0" lang="ja-JP" altLang="ja-JP" sz="1400" b="1">
              <a:latin typeface="ＤＦＰ特太ゴシック体"/>
              <a:ea typeface="ＤＦＰ特太ゴシック体"/>
              <a:cs typeface="ＤＦＰ特太ゴシック体"/>
            </a:endParaRPr>
          </a:p>
        </p:txBody>
      </p:sp>
      <p:sp>
        <p:nvSpPr>
          <p:cNvPr id="32772" name="Rectangle 3"/>
          <p:cNvSpPr>
            <a:spLocks noChangeArrowheads="1"/>
          </p:cNvSpPr>
          <p:nvPr/>
        </p:nvSpPr>
        <p:spPr bwMode="auto">
          <a:xfrm>
            <a:off x="395288" y="1052513"/>
            <a:ext cx="83089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・広告主が明らかでなく、責任の所在が不明な広告（広告のリンク先ページには、会社名</a:t>
            </a:r>
            <a:r>
              <a:rPr kumimoji="0" lang="en-US" altLang="ja-JP" sz="800">
                <a:latin typeface="HGP創英角ｺﾞｼｯｸUB" panose="020B0900000000000000" pitchFamily="50" charset="-128"/>
                <a:ea typeface="HGP創英角ｺﾞｼｯｸUB" panose="020B0900000000000000" pitchFamily="50" charset="-128"/>
              </a:rPr>
              <a:t>/</a:t>
            </a:r>
            <a:r>
              <a:rPr kumimoji="0" lang="ja-JP" altLang="en-US" sz="800">
                <a:latin typeface="HGP創英角ｺﾞｼｯｸUB" panose="020B0900000000000000" pitchFamily="50" charset="-128"/>
                <a:ea typeface="HGP創英角ｺﾞｼｯｸUB" panose="020B0900000000000000" pitchFamily="50" charset="-128"/>
              </a:rPr>
              <a:t>電話・メールアドレス・住所などの連絡先が記載されていることまたはそれらが記載されているページへのリンクが必用です）</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・広告内容に虚偽があるか、誤解される恐れのある記載が含まれている広告。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・公正・客観的根拠がなく、最大級、絶対的な表現を使用している広告。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・医薬品、医薬部外品、化粧品または医療用具の名称、製造方法、効能、効果または 性能に関して、虚偽または誇大な記載を含む広告、その他薬事法により禁止されている広告。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・法律、政令、省令、条例、条約、公正競争規約に違反、またはその恐れのある広告。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・許可・認可を要する業種で、許可・認可のない広告主による広告。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・犯罪行為を誘発する恐れのある広告。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・他者の商標権、著作権等の知的財産権、肖像権、その他の権利を侵害する広告。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・他者の名誉・信用・プライバシーの侵害、営業妨害をする広告。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・当該広告をすることが広告主と他者との契約の内容に抵触することとなる広告。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・非科学的又は迷信に類するもので迷わせたり、不安感を与える恐れのある広告。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・詐欺的または健全性を欠いた経済行為に係る広告。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・宗教団体の勧誘又は布教活動に係る広告。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・内外の国家、民族等の尊厳を傷つける広告。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・未成年者に対する配慮に問題がある広告。</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・消費税法の総額表示方式に則っていない広告。</a:t>
            </a:r>
          </a:p>
        </p:txBody>
      </p:sp>
      <p:sp>
        <p:nvSpPr>
          <p:cNvPr id="32773" name="Rectangle 4"/>
          <p:cNvSpPr>
            <a:spLocks noChangeArrowheads="1"/>
          </p:cNvSpPr>
          <p:nvPr/>
        </p:nvSpPr>
        <p:spPr bwMode="auto">
          <a:xfrm>
            <a:off x="228600" y="4171950"/>
            <a:ext cx="5114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40000"/>
              </a:spcBef>
              <a:buFontTx/>
              <a:buNone/>
            </a:pPr>
            <a:r>
              <a:rPr kumimoji="0" lang="ja-JP" altLang="en-US" sz="1100" u="sng">
                <a:latin typeface="HGP創英角ｺﾞｼｯｸUB" panose="020B0900000000000000" pitchFamily="50" charset="-128"/>
                <a:ea typeface="HGP創英角ｺﾞｼｯｸUB" panose="020B0900000000000000" pitchFamily="50" charset="-128"/>
              </a:rPr>
              <a:t>広告表現規制</a:t>
            </a:r>
            <a:r>
              <a:rPr kumimoji="0" lang="ja-JP" altLang="en-US" sz="1100">
                <a:latin typeface="HGP創英角ｺﾞｼｯｸUB" panose="020B0900000000000000" pitchFamily="50" charset="-128"/>
                <a:ea typeface="HGP創英角ｺﾞｼｯｸUB" panose="020B0900000000000000" pitchFamily="50" charset="-128"/>
              </a:rPr>
              <a:t>は次のとおりです。</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・表現に反した動き、ユーザーに誤解を与える表現。</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・不快感を与える表現。</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・猥褻、醜悪、残虐、猟奇的で嫌悪感または不快感を与える恐れのあるイメージ、テキスト。</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・アラートマーク、高速点滅、高速振動イメージ。</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・キャラクター </a:t>
            </a:r>
            <a:r>
              <a:rPr kumimoji="0" lang="en-US" altLang="ja-JP" sz="800">
                <a:latin typeface="HGP創英角ｺﾞｼｯｸUB" panose="020B0900000000000000" pitchFamily="50" charset="-128"/>
                <a:ea typeface="HGP創英角ｺﾞｼｯｸUB" panose="020B0900000000000000" pitchFamily="50" charset="-128"/>
              </a:rPr>
              <a:t>(●</a:t>
            </a:r>
            <a:r>
              <a:rPr kumimoji="0" lang="ja-JP" altLang="en-US" sz="800">
                <a:latin typeface="HGP創英角ｺﾞｼｯｸUB" panose="020B0900000000000000" pitchFamily="50" charset="-128"/>
                <a:ea typeface="HGP創英角ｺﾞｼｯｸUB" panose="020B0900000000000000" pitchFamily="50" charset="-128"/>
              </a:rPr>
              <a:t>、▲、▼、■、◆ 、★、〓など</a:t>
            </a:r>
            <a:r>
              <a:rPr kumimoji="0" lang="en-US" altLang="ja-JP" sz="800">
                <a:latin typeface="HGP創英角ｺﾞｼｯｸUB" panose="020B0900000000000000" pitchFamily="50" charset="-128"/>
                <a:ea typeface="HGP創英角ｺﾞｼｯｸUB" panose="020B0900000000000000" pitchFamily="50" charset="-128"/>
              </a:rPr>
              <a:t>)</a:t>
            </a:r>
            <a:r>
              <a:rPr kumimoji="0" lang="ja-JP" altLang="en-US" sz="800">
                <a:latin typeface="HGP創英角ｺﾞｼｯｸUB" panose="020B0900000000000000" pitchFamily="50" charset="-128"/>
                <a:ea typeface="HGP創英角ｺﾞｼｯｸUB" panose="020B0900000000000000" pitchFamily="50" charset="-128"/>
              </a:rPr>
              <a:t>を、</a:t>
            </a:r>
            <a:r>
              <a:rPr kumimoji="0" lang="en-US" altLang="ja-JP" sz="800">
                <a:latin typeface="HGP創英角ｺﾞｼｯｸUB" panose="020B0900000000000000" pitchFamily="50" charset="-128"/>
                <a:ea typeface="HGP創英角ｺﾞｼｯｸUB" panose="020B0900000000000000" pitchFamily="50" charset="-128"/>
              </a:rPr>
              <a:t>2</a:t>
            </a:r>
            <a:r>
              <a:rPr kumimoji="0" lang="ja-JP" altLang="en-US" sz="800">
                <a:latin typeface="HGP創英角ｺﾞｼｯｸUB" panose="020B0900000000000000" pitchFamily="50" charset="-128"/>
                <a:ea typeface="HGP創英角ｺﾞｼｯｸUB" panose="020B0900000000000000" pitchFamily="50" charset="-128"/>
              </a:rPr>
              <a:t>回以上使用する場合。</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・地球の歩き方コンテンツの一部と混同する表現。</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・その他、これ以外でもユーザーからのクレームがあった場合、公序良俗に反する恐れのある場合。</a:t>
            </a:r>
          </a:p>
          <a:p>
            <a:pPr eaLnBrk="1" hangingPunct="1">
              <a:lnSpc>
                <a:spcPct val="100000"/>
              </a:lnSpc>
              <a:spcBef>
                <a:spcPct val="40000"/>
              </a:spcBef>
              <a:buFontTx/>
              <a:buNone/>
            </a:pPr>
            <a:r>
              <a:rPr kumimoji="0" lang="ja-JP" altLang="en-US" sz="800">
                <a:latin typeface="HGP創英角ｺﾞｼｯｸUB" panose="020B0900000000000000" pitchFamily="50" charset="-128"/>
                <a:ea typeface="HGP創英角ｺﾞｼｯｸUB" panose="020B0900000000000000" pitchFamily="50" charset="-128"/>
              </a:rPr>
              <a:t>　　・地球の歩き方が広告として不適当と判断した場合、掲載をお断りする場合があります。</a:t>
            </a:r>
          </a:p>
        </p:txBody>
      </p:sp>
      <p:sp>
        <p:nvSpPr>
          <p:cNvPr id="32774" name="Text Box 5"/>
          <p:cNvSpPr txBox="1">
            <a:spLocks noChangeArrowheads="1"/>
          </p:cNvSpPr>
          <p:nvPr/>
        </p:nvSpPr>
        <p:spPr bwMode="auto">
          <a:xfrm>
            <a:off x="179388" y="620713"/>
            <a:ext cx="807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200">
                <a:latin typeface="HGP創英角ｺﾞｼｯｸUB" panose="020B0900000000000000" pitchFamily="50" charset="-128"/>
                <a:ea typeface="HGP創英角ｺﾞｼｯｸUB" panose="020B0900000000000000" pitchFamily="50" charset="-128"/>
              </a:rPr>
              <a:t>地球の歩き方では広告掲載に関して、広告が下記に該当する場合、掲載をお断りすることがございます。</a:t>
            </a:r>
          </a:p>
        </p:txBody>
      </p:sp>
      <p:sp>
        <p:nvSpPr>
          <p:cNvPr id="32775" name="Text Box 6"/>
          <p:cNvSpPr txBox="1">
            <a:spLocks noChangeArrowheads="1"/>
          </p:cNvSpPr>
          <p:nvPr/>
        </p:nvSpPr>
        <p:spPr bwMode="auto">
          <a:xfrm>
            <a:off x="4787900" y="5013325"/>
            <a:ext cx="425608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en-US" altLang="ja-JP" sz="1000" b="1">
                <a:latin typeface="HGP創英角ｺﾞｼｯｸUB" panose="020B0900000000000000" pitchFamily="50" charset="-128"/>
                <a:ea typeface="HGP創英角ｺﾞｼｯｸUB" panose="020B0900000000000000" pitchFamily="50" charset="-128"/>
              </a:rPr>
              <a:t>【</a:t>
            </a:r>
            <a:r>
              <a:rPr kumimoji="0" lang="ja-JP" altLang="en-US" sz="1000" b="1">
                <a:latin typeface="HGP創英角ｺﾞｼｯｸUB" panose="020B0900000000000000" pitchFamily="50" charset="-128"/>
                <a:ea typeface="HGP創英角ｺﾞｼｯｸUB" panose="020B0900000000000000" pitchFamily="50" charset="-128"/>
              </a:rPr>
              <a:t>地球の歩き方広告メニューにて使用が出来ない文字は以下のとおりです</a:t>
            </a:r>
            <a:r>
              <a:rPr kumimoji="0" lang="en-US" altLang="ja-JP" sz="1000" b="1">
                <a:latin typeface="HGP創英角ｺﾞｼｯｸUB" panose="020B0900000000000000" pitchFamily="50" charset="-128"/>
                <a:ea typeface="HGP創英角ｺﾞｼｯｸUB" panose="020B0900000000000000" pitchFamily="50" charset="-128"/>
              </a:rPr>
              <a:t>】</a:t>
            </a:r>
            <a:endParaRPr kumimoji="0" lang="en-US" altLang="ja-JP" sz="10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kumimoji="0" lang="en-US" altLang="ja-JP" sz="10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kumimoji="0" lang="ja-JP" altLang="en-US" sz="1000">
                <a:latin typeface="HGP創英角ｺﾞｼｯｸUB" panose="020B0900000000000000" pitchFamily="50" charset="-128"/>
                <a:ea typeface="HGP創英角ｺﾞｼｯｸUB" panose="020B0900000000000000" pitchFamily="50" charset="-128"/>
              </a:rPr>
              <a:t>セント記号</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ポンド記号</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ノット記号</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二重縦線</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マイナス記号</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波線</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濁点</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半濁点</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アンド記号</a:t>
            </a: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a:t>
            </a:r>
            <a:r>
              <a:rPr kumimoji="0" lang="en-US" altLang="ja-JP" sz="1000">
                <a:latin typeface="HGP創英角ｺﾞｼｯｸUB" panose="020B0900000000000000" pitchFamily="50" charset="-128"/>
                <a:ea typeface="HGP創英角ｺﾞｼｯｸUB" panose="020B0900000000000000" pitchFamily="50" charset="-128"/>
              </a:rPr>
              <a:t>) / </a:t>
            </a:r>
            <a:r>
              <a:rPr kumimoji="0" lang="ja-JP" altLang="en-US" sz="1000">
                <a:latin typeface="HGP創英角ｺﾞｼｯｸUB" panose="020B0900000000000000" pitchFamily="50" charset="-128"/>
                <a:ea typeface="HGP創英角ｺﾞｼｯｸUB" panose="020B0900000000000000" pitchFamily="50" charset="-128"/>
              </a:rPr>
              <a:t>半角の濁点 </a:t>
            </a:r>
            <a:r>
              <a:rPr kumimoji="0" lang="en-US" altLang="ja-JP" sz="1000">
                <a:latin typeface="HGP創英角ｺﾞｼｯｸUB" panose="020B0900000000000000" pitchFamily="50" charset="-128"/>
                <a:ea typeface="HGP創英角ｺﾞｼｯｸUB" panose="020B0900000000000000" pitchFamily="50" charset="-128"/>
              </a:rPr>
              <a:t>/ </a:t>
            </a:r>
            <a:r>
              <a:rPr kumimoji="0" lang="ja-JP" altLang="en-US" sz="1000">
                <a:latin typeface="HGP創英角ｺﾞｼｯｸUB" panose="020B0900000000000000" pitchFamily="50" charset="-128"/>
                <a:ea typeface="HGP創英角ｺﾞｼｯｸUB" panose="020B0900000000000000" pitchFamily="50" charset="-128"/>
              </a:rPr>
              <a:t>半角の半濁点 </a:t>
            </a:r>
            <a:r>
              <a:rPr kumimoji="0" lang="en-US" altLang="ja-JP" sz="1000">
                <a:latin typeface="HGP創英角ｺﾞｼｯｸUB" panose="020B0900000000000000" pitchFamily="50" charset="-128"/>
                <a:ea typeface="HGP創英角ｺﾞｼｯｸUB" panose="020B0900000000000000" pitchFamily="50" charset="-128"/>
              </a:rPr>
              <a:t>/ </a:t>
            </a:r>
            <a:r>
              <a:rPr kumimoji="0" lang="ja-JP" altLang="en-US" sz="1000">
                <a:latin typeface="HGP創英角ｺﾞｼｯｸUB" panose="020B0900000000000000" pitchFamily="50" charset="-128"/>
                <a:ea typeface="HGP創英角ｺﾞｼｯｸUB" panose="020B0900000000000000" pitchFamily="50" charset="-128"/>
              </a:rPr>
              <a:t>半角カタカナ</a:t>
            </a:r>
          </a:p>
          <a:p>
            <a:pPr eaLnBrk="1" hangingPunct="1">
              <a:lnSpc>
                <a:spcPct val="100000"/>
              </a:lnSpc>
              <a:spcBef>
                <a:spcPct val="0"/>
              </a:spcBef>
              <a:buFontTx/>
              <a:buNone/>
            </a:pPr>
            <a:r>
              <a:rPr kumimoji="0" lang="en-US" altLang="ja-JP" sz="1000">
                <a:latin typeface="HGP創英角ｺﾞｼｯｸUB" panose="020B0900000000000000" pitchFamily="50" charset="-128"/>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バナーのＡＬＴ・アンダーテキストの半角ダブルクォーテーションマーク （</a:t>
            </a:r>
            <a:r>
              <a:rPr kumimoji="0" lang="ja-JP" altLang="en-US" sz="1000">
                <a:latin typeface="Times New Roman" panose="02020603050405020304" pitchFamily="18" charset="0"/>
                <a:ea typeface="HGP創英角ｺﾞｼｯｸUB" panose="020B0900000000000000" pitchFamily="50" charset="-128"/>
              </a:rPr>
              <a:t>“</a:t>
            </a:r>
            <a:r>
              <a:rPr kumimoji="0" lang="ja-JP" altLang="en-US" sz="1000">
                <a:latin typeface="HGP創英角ｺﾞｼｯｸUB" panose="020B0900000000000000" pitchFamily="50" charset="-128"/>
                <a:ea typeface="HGP創英角ｺﾞｼｯｸUB" panose="020B0900000000000000" pitchFamily="50" charset="-128"/>
              </a:rPr>
              <a:t>）　 半角不等号（</a:t>
            </a:r>
            <a:r>
              <a:rPr kumimoji="0" lang="en-US" altLang="ja-JP" sz="1000">
                <a:latin typeface="HGP創英角ｺﾞｼｯｸUB" panose="020B0900000000000000" pitchFamily="50" charset="-128"/>
                <a:ea typeface="HGP創英角ｺﾞｼｯｸUB" panose="020B0900000000000000" pitchFamily="50" charset="-128"/>
              </a:rPr>
              <a:t>&lt; &gt;</a:t>
            </a:r>
            <a:r>
              <a:rPr kumimoji="0" lang="ja-JP" altLang="en-US" sz="1000">
                <a:latin typeface="HGP創英角ｺﾞｼｯｸUB" panose="020B0900000000000000" pitchFamily="50" charset="-128"/>
                <a:ea typeface="HGP創英角ｺﾞｼｯｸUB" panose="020B0900000000000000" pitchFamily="50" charset="-128"/>
              </a:rPr>
              <a:t>）使用不可</a:t>
            </a:r>
            <a:endParaRPr kumimoji="0" lang="en-US" altLang="ja-JP" sz="1000">
              <a:latin typeface="HGP創英角ｺﾞｼｯｸUB" panose="020B0900000000000000" pitchFamily="50" charset="-128"/>
              <a:ea typeface="HGP創英角ｺﾞｼｯｸUB" panose="020B0900000000000000" pitchFamily="50" charset="-128"/>
            </a:endParaRPr>
          </a:p>
        </p:txBody>
      </p:sp>
      <p:sp>
        <p:nvSpPr>
          <p:cNvPr id="32776" name="Rectangle 7"/>
          <p:cNvSpPr>
            <a:spLocks noChangeArrowheads="1"/>
          </p:cNvSpPr>
          <p:nvPr/>
        </p:nvSpPr>
        <p:spPr bwMode="auto">
          <a:xfrm>
            <a:off x="4819650" y="4964113"/>
            <a:ext cx="4191000" cy="1270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endParaRPr kumimoji="0" lang="ja-JP" altLang="ja-JP" sz="800">
              <a:latin typeface="ＤＦＰ特太ゴシック体"/>
              <a:ea typeface="ＤＦＰ特太ゴシック体"/>
              <a:cs typeface="ＤＦＰ特太ゴシック体"/>
            </a:endParaRPr>
          </a:p>
        </p:txBody>
      </p:sp>
      <p:sp>
        <p:nvSpPr>
          <p:cNvPr id="32777" name="Text Box 8"/>
          <p:cNvSpPr txBox="1">
            <a:spLocks noChangeArrowheads="1"/>
          </p:cNvSpPr>
          <p:nvPr/>
        </p:nvSpPr>
        <p:spPr bwMode="auto">
          <a:xfrm>
            <a:off x="336550" y="6040438"/>
            <a:ext cx="4005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en-US" altLang="ja-JP" sz="800">
                <a:latin typeface="HGP創英角ｺﾞｼｯｸUB" panose="020B0900000000000000" pitchFamily="50" charset="-128"/>
                <a:ea typeface="HGP創英角ｺﾞｼｯｸUB" panose="020B0900000000000000" pitchFamily="50" charset="-128"/>
              </a:rPr>
              <a:t>※</a:t>
            </a:r>
            <a:r>
              <a:rPr kumimoji="0" lang="ja-JP" altLang="en-US" sz="800">
                <a:latin typeface="HGP創英角ｺﾞｼｯｸUB" panose="020B0900000000000000" pitchFamily="50" charset="-128"/>
                <a:ea typeface="HGP創英角ｺﾞｼｯｸUB" panose="020B0900000000000000" pitchFamily="50" charset="-128"/>
              </a:rPr>
              <a:t>地球の歩き方で広告主側のサーバに送る情報として保証するものはリンク先</a:t>
            </a:r>
            <a:r>
              <a:rPr kumimoji="0" lang="en-US" altLang="ja-JP" sz="800">
                <a:latin typeface="HGP創英角ｺﾞｼｯｸUB" panose="020B0900000000000000" pitchFamily="50" charset="-128"/>
                <a:ea typeface="HGP創英角ｺﾞｼｯｸUB" panose="020B0900000000000000" pitchFamily="50" charset="-128"/>
              </a:rPr>
              <a:t>URL</a:t>
            </a:r>
            <a:r>
              <a:rPr kumimoji="0" lang="ja-JP" altLang="en-US" sz="800">
                <a:latin typeface="HGP創英角ｺﾞｼｯｸUB" panose="020B0900000000000000" pitchFamily="50" charset="-128"/>
                <a:ea typeface="HGP創英角ｺﾞｼｯｸUB" panose="020B0900000000000000" pitchFamily="50" charset="-128"/>
              </a:rPr>
              <a:t>のみです</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0"/>
          <p:cNvSpPr txBox="1">
            <a:spLocks noChangeArrowheads="1"/>
          </p:cNvSpPr>
          <p:nvPr/>
        </p:nvSpPr>
        <p:spPr bwMode="auto">
          <a:xfrm>
            <a:off x="73025" y="260350"/>
            <a:ext cx="9070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latin typeface="游ゴシック" panose="020B0400000000000000" pitchFamily="50" charset="-128"/>
              </a:rPr>
              <a:t>■　入稿・広告掲載などの注意事項　≪必ずお読み下さい≫</a:t>
            </a:r>
          </a:p>
        </p:txBody>
      </p:sp>
      <p:sp>
        <p:nvSpPr>
          <p:cNvPr id="33795" name="Rectangle 6"/>
          <p:cNvSpPr>
            <a:spLocks noChangeArrowheads="1"/>
          </p:cNvSpPr>
          <p:nvPr/>
        </p:nvSpPr>
        <p:spPr bwMode="auto">
          <a:xfrm>
            <a:off x="19050" y="892175"/>
            <a:ext cx="88931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800">
                <a:solidFill>
                  <a:schemeClr val="tx1"/>
                </a:solidFill>
                <a:latin typeface="Times New Roman" panose="02020603050405020304" pitchFamily="18" charset="0"/>
                <a:ea typeface="HG丸ｺﾞｼｯｸM-PRO" panose="020F0600000000000000" pitchFamily="50" charset="-128"/>
              </a:defRPr>
            </a:lvl1pPr>
            <a:lvl2pPr marL="800100" indent="-342900">
              <a:defRPr kumimoji="1" sz="800">
                <a:solidFill>
                  <a:schemeClr val="tx1"/>
                </a:solidFill>
                <a:latin typeface="Times New Roman" panose="02020603050405020304" pitchFamily="18" charset="0"/>
                <a:ea typeface="HG丸ｺﾞｼｯｸM-PRO" panose="020F0600000000000000" pitchFamily="50" charset="-128"/>
              </a:defRPr>
            </a:lvl2pPr>
            <a:lvl3pPr marL="1257300" indent="-342900">
              <a:defRPr kumimoji="1" sz="800">
                <a:solidFill>
                  <a:schemeClr val="tx1"/>
                </a:solidFill>
                <a:latin typeface="Times New Roman" panose="02020603050405020304" pitchFamily="18" charset="0"/>
                <a:ea typeface="HG丸ｺﾞｼｯｸM-PRO" panose="020F0600000000000000" pitchFamily="50" charset="-128"/>
              </a:defRPr>
            </a:lvl3pPr>
            <a:lvl4pPr marL="1714500" indent="-342900">
              <a:defRPr kumimoji="1" sz="800">
                <a:solidFill>
                  <a:schemeClr val="tx1"/>
                </a:solidFill>
                <a:latin typeface="Times New Roman" panose="02020603050405020304" pitchFamily="18" charset="0"/>
                <a:ea typeface="HG丸ｺﾞｼｯｸM-PRO" panose="020F0600000000000000" pitchFamily="50" charset="-128"/>
              </a:defRPr>
            </a:lvl4pPr>
            <a:lvl5pPr marL="2171700" indent="-342900">
              <a:defRPr kumimoji="1" sz="800">
                <a:solidFill>
                  <a:schemeClr val="tx1"/>
                </a:solidFill>
                <a:latin typeface="Times New Roman" panose="02020603050405020304" pitchFamily="18" charset="0"/>
                <a:ea typeface="HG丸ｺﾞｼｯｸM-PRO" panose="020F0600000000000000" pitchFamily="50" charset="-128"/>
              </a:defRPr>
            </a:lvl5pPr>
            <a:lvl6pPr marL="2628900" indent="-3429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3086100" indent="-3429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543300" indent="-3429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4000500" indent="-3429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spcBef>
                <a:spcPct val="40000"/>
              </a:spcBef>
            </a:pPr>
            <a:r>
              <a:rPr kumimoji="0" lang="en-US" altLang="ja-JP" sz="700">
                <a:solidFill>
                  <a:schemeClr val="accent2"/>
                </a:solidFill>
                <a:latin typeface="HGP創英角ｺﾞｼｯｸUB" panose="020B0900000000000000" pitchFamily="50" charset="-128"/>
                <a:ea typeface="HGP創英角ｺﾞｼｯｸUB" panose="020B0900000000000000" pitchFamily="50" charset="-128"/>
              </a:rPr>
              <a:t>① </a:t>
            </a:r>
            <a:r>
              <a:rPr kumimoji="0" lang="ja-JP" altLang="en-US" sz="700">
                <a:solidFill>
                  <a:schemeClr val="accent2"/>
                </a:solidFill>
                <a:latin typeface="HGP創英角ｺﾞｼｯｸUB" panose="020B0900000000000000" pitchFamily="50" charset="-128"/>
                <a:ea typeface="HGP創英角ｺﾞｼｯｸUB" panose="020B0900000000000000" pitchFamily="50" charset="-128"/>
              </a:rPr>
              <a:t>入稿締切日などについて</a:t>
            </a: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・各種広告原稿の入稿と差し替え、入稿締切日に関する規定は、各広告枠のページを参照してください。</a:t>
            </a: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　</a:t>
            </a:r>
            <a:r>
              <a:rPr kumimoji="0" lang="en-US" altLang="ja-JP" sz="700">
                <a:latin typeface="HGP創英角ｺﾞｼｯｸUB" panose="020B0900000000000000" pitchFamily="50" charset="-128"/>
                <a:ea typeface="HGP創英角ｺﾞｼｯｸUB" panose="020B0900000000000000" pitchFamily="50" charset="-128"/>
              </a:rPr>
              <a:t>※</a:t>
            </a:r>
            <a:r>
              <a:rPr kumimoji="0" lang="ja-JP" altLang="en-US" sz="700">
                <a:latin typeface="HGP創英角ｺﾞｼｯｸUB" panose="020B0900000000000000" pitchFamily="50" charset="-128"/>
                <a:ea typeface="HGP創英角ｺﾞｼｯｸUB" panose="020B0900000000000000" pitchFamily="50" charset="-128"/>
              </a:rPr>
              <a:t>メディアレップ、広告代理店経由で入稿される場合は、当媒体資料の入稿締切日</a:t>
            </a:r>
            <a:r>
              <a:rPr kumimoji="0" lang="en-US" altLang="ja-JP" sz="700">
                <a:latin typeface="HGP創英角ｺﾞｼｯｸUB" panose="020B0900000000000000" pitchFamily="50" charset="-128"/>
                <a:ea typeface="HGP創英角ｺﾞｼｯｸUB" panose="020B0900000000000000" pitchFamily="50" charset="-128"/>
              </a:rPr>
              <a:t>(</a:t>
            </a:r>
            <a:r>
              <a:rPr kumimoji="0" lang="ja-JP" altLang="en-US" sz="700">
                <a:latin typeface="HGP創英角ｺﾞｼｯｸUB" panose="020B0900000000000000" pitchFamily="50" charset="-128"/>
                <a:ea typeface="HGP創英角ｺﾞｼｯｸUB" panose="020B0900000000000000" pitchFamily="50" charset="-128"/>
              </a:rPr>
              <a:t>期限</a:t>
            </a:r>
            <a:r>
              <a:rPr kumimoji="0" lang="en-US" altLang="ja-JP" sz="700">
                <a:latin typeface="HGP創英角ｺﾞｼｯｸUB" panose="020B0900000000000000" pitchFamily="50" charset="-128"/>
                <a:ea typeface="HGP創英角ｺﾞｼｯｸUB" panose="020B0900000000000000" pitchFamily="50" charset="-128"/>
              </a:rPr>
              <a:t>)</a:t>
            </a:r>
            <a:r>
              <a:rPr kumimoji="0" lang="ja-JP" altLang="en-US" sz="700">
                <a:latin typeface="HGP創英角ｺﾞｼｯｸUB" panose="020B0900000000000000" pitchFamily="50" charset="-128"/>
                <a:ea typeface="HGP創英角ｺﾞｼｯｸUB" panose="020B0900000000000000" pitchFamily="50" charset="-128"/>
              </a:rPr>
              <a:t>と異なる場合がありますので、事前に各メディアレップ、広告代理店までご確認ください。</a:t>
            </a:r>
          </a:p>
          <a:p>
            <a:pPr eaLnBrk="1" hangingPunct="1">
              <a:spcBef>
                <a:spcPct val="40000"/>
              </a:spcBef>
            </a:pPr>
            <a:endParaRPr kumimoji="0" lang="ja-JP" altLang="en-US" sz="4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solidFill>
                  <a:schemeClr val="accent2"/>
                </a:solidFill>
                <a:latin typeface="HGP創英角ｺﾞｼｯｸUB" panose="020B0900000000000000" pitchFamily="50" charset="-128"/>
                <a:ea typeface="HGP創英角ｺﾞｼｯｸUB" panose="020B0900000000000000" pitchFamily="50" charset="-128"/>
              </a:rPr>
              <a:t>② 掲載開始および掲載確認時間、各広告枠商品のアローワンスについて</a:t>
            </a:r>
          </a:p>
          <a:p>
            <a:pPr eaLnBrk="1" hangingPunct="1">
              <a:spcBef>
                <a:spcPct val="40000"/>
              </a:spcBef>
            </a:pPr>
            <a:r>
              <a:rPr kumimoji="0" lang="en-US" altLang="ja-JP" sz="700">
                <a:latin typeface="HGP創英角ｺﾞｼｯｸUB" panose="020B0900000000000000" pitchFamily="50" charset="-128"/>
                <a:ea typeface="HGP創英角ｺﾞｼｯｸUB" panose="020B0900000000000000" pitchFamily="50" charset="-128"/>
              </a:rPr>
              <a:t>1</a:t>
            </a:r>
            <a:r>
              <a:rPr kumimoji="0" lang="ja-JP" altLang="en-US" sz="700">
                <a:latin typeface="HGP創英角ｺﾞｼｯｸUB" panose="020B0900000000000000" pitchFamily="50" charset="-128"/>
                <a:ea typeface="HGP創英角ｺﾞｼｯｸUB" panose="020B0900000000000000" pitchFamily="50" charset="-128"/>
              </a:rPr>
              <a:t>、天変地異・天災等の不可抗力、海外の政情不安などに伴う媒体取材活動への支障の発生、停電・通信回線の事故、通信事業者の不履行、インターネットインフラその他サーバー等のシステム上の不具合、緊急メンテナンスの発生など当　</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社の故意または重過失によらず本契約に基づく債務の全部または一部を履行できなかった場合、当社はその責任を負わないものとし、当該履行については、当該原因の影響とみなされる範囲まで義務を免除されるものとします。なお、この</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場合、当社が媒体への広告掲載を行わなかった部分については申込者の支払債務も生じないものとします。</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latin typeface="HGP創英角ｺﾞｼｯｸUB" panose="020B0900000000000000" pitchFamily="50" charset="-128"/>
                <a:ea typeface="HGP創英角ｺﾞｼｯｸUB" panose="020B0900000000000000" pitchFamily="50" charset="-128"/>
              </a:rPr>
              <a:t>2</a:t>
            </a:r>
            <a:r>
              <a:rPr kumimoji="0" lang="ja-JP" altLang="en-US" sz="700">
                <a:latin typeface="HGP創英角ｺﾞｼｯｸUB" panose="020B0900000000000000" pitchFamily="50" charset="-128"/>
                <a:ea typeface="HGP創英角ｺﾞｼｯｸUB" panose="020B0900000000000000" pitchFamily="50" charset="-128"/>
              </a:rPr>
              <a:t>、地球の歩き方ホームページの広告掲載は、土、日、祝日の掲載開始は原則的にできません。 </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latin typeface="HGP創英角ｺﾞｼｯｸUB" panose="020B0900000000000000" pitchFamily="50" charset="-128"/>
                <a:ea typeface="HGP創英角ｺﾞｼｯｸUB" panose="020B0900000000000000" pitchFamily="50" charset="-128"/>
              </a:rPr>
              <a:t>3</a:t>
            </a:r>
            <a:r>
              <a:rPr kumimoji="0" lang="ja-JP" altLang="en-US" sz="700">
                <a:latin typeface="HGP創英角ｺﾞｼｯｸUB" panose="020B0900000000000000" pitchFamily="50" charset="-128"/>
                <a:ea typeface="HGP創英角ｺﾞｼｯｸUB" panose="020B0900000000000000" pitchFamily="50" charset="-128"/>
              </a:rPr>
              <a:t>、地球の歩き方ホームページの広告における枠掲載型の広告枠の商品は、常時掲載を保証するものではありません。つきましては、総掲載予定時間の</a:t>
            </a:r>
            <a:r>
              <a:rPr kumimoji="0" lang="en-US" altLang="ja-JP" sz="700">
                <a:latin typeface="HGP創英角ｺﾞｼｯｸUB" panose="020B0900000000000000" pitchFamily="50" charset="-128"/>
                <a:ea typeface="HGP創英角ｺﾞｼｯｸUB" panose="020B0900000000000000" pitchFamily="50" charset="-128"/>
              </a:rPr>
              <a:t>2%</a:t>
            </a:r>
            <a:r>
              <a:rPr kumimoji="0" lang="ja-JP" altLang="en-US" sz="700">
                <a:latin typeface="HGP創英角ｺﾞｼｯｸUB" panose="020B0900000000000000" pitchFamily="50" charset="-128"/>
                <a:ea typeface="HGP創英角ｺﾞｼｯｸUB" panose="020B0900000000000000" pitchFamily="50" charset="-128"/>
              </a:rPr>
              <a:t>以内もしくは、</a:t>
            </a:r>
            <a:r>
              <a:rPr kumimoji="0" lang="en-US" altLang="ja-JP" sz="700">
                <a:latin typeface="HGP創英角ｺﾞｼｯｸUB" panose="020B0900000000000000" pitchFamily="50" charset="-128"/>
                <a:ea typeface="HGP創英角ｺﾞｼｯｸUB" panose="020B0900000000000000" pitchFamily="50" charset="-128"/>
              </a:rPr>
              <a:t>6</a:t>
            </a:r>
            <a:r>
              <a:rPr kumimoji="0" lang="ja-JP" altLang="en-US" sz="700">
                <a:latin typeface="HGP創英角ｺﾞｼｯｸUB" panose="020B0900000000000000" pitchFamily="50" charset="-128"/>
                <a:ea typeface="HGP創英角ｺﾞｼｯｸUB" panose="020B0900000000000000" pitchFamily="50" charset="-128"/>
              </a:rPr>
              <a:t>時間のどちらか少ない方の時間内での掲載不具合は、賠償・補填措</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置の対象外とさせていただきます。なお、第</a:t>
            </a:r>
            <a:r>
              <a:rPr kumimoji="0" lang="en-US" altLang="ja-JP" sz="700">
                <a:latin typeface="HGP創英角ｺﾞｼｯｸUB" panose="020B0900000000000000" pitchFamily="50" charset="-128"/>
                <a:ea typeface="HGP創英角ｺﾞｼｯｸUB" panose="020B0900000000000000" pitchFamily="50" charset="-128"/>
              </a:rPr>
              <a:t>5</a:t>
            </a:r>
            <a:r>
              <a:rPr kumimoji="0" lang="ja-JP" altLang="en-US" sz="700">
                <a:latin typeface="HGP創英角ｺﾞｼｯｸUB" panose="020B0900000000000000" pitchFamily="50" charset="-128"/>
                <a:ea typeface="HGP創英角ｺﾞｼｯｸUB" panose="020B0900000000000000" pitchFamily="50" charset="-128"/>
              </a:rPr>
              <a:t>条</a:t>
            </a:r>
            <a:r>
              <a:rPr kumimoji="0" lang="en-US" altLang="ja-JP" sz="700">
                <a:latin typeface="HGP創英角ｺﾞｼｯｸUB" panose="020B0900000000000000" pitchFamily="50" charset="-128"/>
                <a:ea typeface="HGP創英角ｺﾞｼｯｸUB" panose="020B0900000000000000" pitchFamily="50" charset="-128"/>
              </a:rPr>
              <a:t>4</a:t>
            </a:r>
            <a:r>
              <a:rPr kumimoji="0" lang="ja-JP" altLang="en-US" sz="700">
                <a:latin typeface="HGP創英角ｺﾞｼｯｸUB" panose="020B0900000000000000" pitchFamily="50" charset="-128"/>
                <a:ea typeface="HGP創英角ｺﾞｼｯｸUB" panose="020B0900000000000000" pitchFamily="50" charset="-128"/>
              </a:rPr>
              <a:t>項に記載の掲載確認時間内は、掲載不具合としてみなしません。</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latin typeface="HGP創英角ｺﾞｼｯｸUB" panose="020B0900000000000000" pitchFamily="50" charset="-128"/>
                <a:ea typeface="HGP創英角ｺﾞｼｯｸUB" panose="020B0900000000000000" pitchFamily="50" charset="-128"/>
              </a:rPr>
              <a:t>4</a:t>
            </a:r>
            <a:r>
              <a:rPr kumimoji="0" lang="ja-JP" altLang="en-US" sz="700">
                <a:latin typeface="HGP創英角ｺﾞｼｯｸUB" panose="020B0900000000000000" pitchFamily="50" charset="-128"/>
                <a:ea typeface="HGP創英角ｺﾞｼｯｸUB" panose="020B0900000000000000" pitchFamily="50" charset="-128"/>
              </a:rPr>
              <a:t>、当社媒体内で、申込者の業種や広告内容による競合や同載の調整は行いません（事前に他社の情報は公開いたしません）。同業（競合）他社との同載が発生しても、当社は一切の責任を負いません。</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latin typeface="HGP創英角ｺﾞｼｯｸUB" panose="020B0900000000000000" pitchFamily="50" charset="-128"/>
                <a:ea typeface="HGP創英角ｺﾞｼｯｸUB" panose="020B0900000000000000" pitchFamily="50" charset="-128"/>
              </a:rPr>
              <a:t>5</a:t>
            </a:r>
            <a:r>
              <a:rPr kumimoji="0" lang="ja-JP" altLang="en-US" sz="700">
                <a:latin typeface="HGP創英角ｺﾞｼｯｸUB" panose="020B0900000000000000" pitchFamily="50" charset="-128"/>
                <a:ea typeface="HGP創英角ｺﾞｼｯｸUB" panose="020B0900000000000000" pitchFamily="50" charset="-128"/>
              </a:rPr>
              <a:t>、本契約に関連して、理由の如何を問わず当社が申込者に対し債務不履行責任、損害賠償責任を負った場合には、当該賠償額は本契約に基づく各代金相当額を上限とします。ただし、受託制作物の場合、当社と申込者が相談をした上で、適切な上限額を定めるものとします。 </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endParaRPr kumimoji="0" lang="en-US" altLang="ja-JP" sz="700">
              <a:solidFill>
                <a:schemeClr val="accent2"/>
              </a:solidFill>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solidFill>
                  <a:schemeClr val="accent2"/>
                </a:solidFill>
                <a:latin typeface="HGP創英角ｺﾞｼｯｸUB" panose="020B0900000000000000" pitchFamily="50" charset="-128"/>
                <a:ea typeface="HGP創英角ｺﾞｼｯｸUB" panose="020B0900000000000000" pitchFamily="50" charset="-128"/>
              </a:rPr>
              <a:t>③キャンセルについて</a:t>
            </a:r>
          </a:p>
          <a:p>
            <a:pPr eaLnBrk="1" hangingPunct="1"/>
            <a:r>
              <a:rPr kumimoji="0" lang="ja-JP" altLang="en-US" sz="700">
                <a:latin typeface="HGP創英角ｺﾞｼｯｸUB" panose="020B0900000000000000" pitchFamily="50" charset="-128"/>
                <a:ea typeface="HGP創英角ｺﾞｼｯｸUB" panose="020B0900000000000000" pitchFamily="50" charset="-128"/>
              </a:rPr>
              <a:t>・ </a:t>
            </a:r>
            <a:r>
              <a:rPr kumimoji="0" lang="ja-JP" altLang="en-US" sz="700">
                <a:latin typeface="HGS創英角ｺﾞｼｯｸUB" panose="020B0900000000000000" pitchFamily="50" charset="-128"/>
                <a:ea typeface="HGS創英角ｺﾞｼｯｸUB" panose="020B0900000000000000" pitchFamily="50" charset="-128"/>
              </a:rPr>
              <a:t>「</a:t>
            </a:r>
            <a:r>
              <a:rPr kumimoji="0" lang="en-US" altLang="ja-JP" sz="700">
                <a:latin typeface="HGS創英角ｺﾞｼｯｸUB" panose="020B0900000000000000" pitchFamily="50" charset="-128"/>
                <a:ea typeface="HGS創英角ｺﾞｼｯｸUB" panose="020B0900000000000000" pitchFamily="50" charset="-128"/>
              </a:rPr>
              <a:t>http://www.arukikata.co.jp/ad/contract/</a:t>
            </a:r>
            <a:r>
              <a:rPr kumimoji="0" lang="ja-JP" altLang="en-US" sz="700">
                <a:latin typeface="HGS創英角ｺﾞｼｯｸUB" panose="020B0900000000000000" pitchFamily="50" charset="-128"/>
                <a:ea typeface="HGS創英角ｺﾞｼｯｸUB" panose="020B0900000000000000" pitchFamily="50" charset="-128"/>
              </a:rPr>
              <a:t>（</a:t>
            </a:r>
            <a:r>
              <a:rPr kumimoji="0" lang="en-US" altLang="ja-JP" sz="700">
                <a:latin typeface="HGS創英角ｺﾞｼｯｸUB" panose="020B0900000000000000" pitchFamily="50" charset="-128"/>
                <a:ea typeface="HGS創英角ｺﾞｼｯｸUB" panose="020B0900000000000000" pitchFamily="50" charset="-128"/>
              </a:rPr>
              <a:t>ID:arukikata</a:t>
            </a:r>
            <a:r>
              <a:rPr kumimoji="0" lang="ja-JP" altLang="en-US" sz="700">
                <a:latin typeface="HGS創英角ｺﾞｼｯｸUB" panose="020B0900000000000000" pitchFamily="50" charset="-128"/>
                <a:ea typeface="HGS創英角ｺﾞｼｯｸUB" panose="020B0900000000000000" pitchFamily="50" charset="-128"/>
              </a:rPr>
              <a:t>、</a:t>
            </a:r>
            <a:r>
              <a:rPr kumimoji="0" lang="en-US" altLang="ja-JP" sz="700">
                <a:latin typeface="HGS創英角ｺﾞｼｯｸUB" panose="020B0900000000000000" pitchFamily="50" charset="-128"/>
                <a:ea typeface="HGS創英角ｺﾞｼｯｸUB" panose="020B0900000000000000" pitchFamily="50" charset="-128"/>
              </a:rPr>
              <a:t>PASS:arukikata</a:t>
            </a:r>
            <a:r>
              <a:rPr kumimoji="0" lang="ja-JP" altLang="en-US" sz="700">
                <a:latin typeface="HGS創英角ｺﾞｼｯｸUB" panose="020B0900000000000000" pitchFamily="50" charset="-128"/>
                <a:ea typeface="HGS創英角ｺﾞｼｯｸUB" panose="020B0900000000000000" pitchFamily="50" charset="-128"/>
              </a:rPr>
              <a:t>）」第</a:t>
            </a:r>
            <a:r>
              <a:rPr kumimoji="0" lang="en-US" altLang="ja-JP" sz="700">
                <a:latin typeface="HGS創英角ｺﾞｼｯｸUB" panose="020B0900000000000000" pitchFamily="50" charset="-128"/>
                <a:ea typeface="HGS創英角ｺﾞｼｯｸUB" panose="020B0900000000000000" pitchFamily="50" charset="-128"/>
              </a:rPr>
              <a:t>10</a:t>
            </a:r>
            <a:r>
              <a:rPr kumimoji="0" lang="ja-JP" altLang="en-US" sz="700">
                <a:latin typeface="HGS創英角ｺﾞｼｯｸUB" panose="020B0900000000000000" pitchFamily="50" charset="-128"/>
                <a:ea typeface="HGS創英角ｺﾞｼｯｸUB" panose="020B0900000000000000" pitchFamily="50" charset="-128"/>
              </a:rPr>
              <a:t>条をご参照下さい</a:t>
            </a:r>
            <a:r>
              <a:rPr kumimoji="0" lang="ja-JP" altLang="en-US" sz="700">
                <a:latin typeface="HGP創英角ｺﾞｼｯｸUB" panose="020B0900000000000000" pitchFamily="50" charset="-128"/>
                <a:ea typeface="HGP創英角ｺﾞｼｯｸUB" panose="020B0900000000000000" pitchFamily="50" charset="-128"/>
              </a:rPr>
              <a:t>。  </a:t>
            </a:r>
          </a:p>
          <a:p>
            <a:pPr eaLnBrk="1" hangingPunct="1">
              <a:spcBef>
                <a:spcPct val="40000"/>
              </a:spcBef>
            </a:pPr>
            <a:endParaRPr kumimoji="0" lang="ja-JP" altLang="en-US" sz="4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solidFill>
                  <a:schemeClr val="accent2"/>
                </a:solidFill>
                <a:latin typeface="HGP創英角ｺﾞｼｯｸUB" panose="020B0900000000000000" pitchFamily="50" charset="-128"/>
                <a:ea typeface="HGP創英角ｺﾞｼｯｸUB" panose="020B0900000000000000" pitchFamily="50" charset="-128"/>
              </a:rPr>
              <a:t>⑥ </a:t>
            </a:r>
            <a:r>
              <a:rPr kumimoji="0" lang="ja-JP" altLang="en-US" sz="700">
                <a:solidFill>
                  <a:schemeClr val="accent2"/>
                </a:solidFill>
                <a:latin typeface="HGP創英角ｺﾞｼｯｸUB" panose="020B0900000000000000" pitchFamily="50" charset="-128"/>
                <a:ea typeface="HGP創英角ｺﾞｼｯｸUB" panose="020B0900000000000000" pitchFamily="50" charset="-128"/>
              </a:rPr>
              <a:t>広告枠仮押さえ期限について</a:t>
            </a: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・原則的に仮押さえを頂いた日から</a:t>
            </a:r>
            <a:r>
              <a:rPr kumimoji="0" lang="en-US" altLang="ja-JP" sz="700">
                <a:latin typeface="HGP創英角ｺﾞｼｯｸUB" panose="020B0900000000000000" pitchFamily="50" charset="-128"/>
                <a:ea typeface="HGP創英角ｺﾞｼｯｸUB" panose="020B0900000000000000" pitchFamily="50" charset="-128"/>
              </a:rPr>
              <a:t>5</a:t>
            </a:r>
            <a:r>
              <a:rPr kumimoji="0" lang="ja-JP" altLang="en-US" sz="700">
                <a:latin typeface="HGP創英角ｺﾞｼｯｸUB" panose="020B0900000000000000" pitchFamily="50" charset="-128"/>
                <a:ea typeface="HGP創英角ｺﾞｼｯｸUB" panose="020B0900000000000000" pitchFamily="50" charset="-128"/>
              </a:rPr>
              <a:t>営業日とさせて頂きます。</a:t>
            </a:r>
            <a:r>
              <a:rPr kumimoji="0" lang="en-US" altLang="ja-JP" sz="700">
                <a:latin typeface="HGP創英角ｺﾞｼｯｸUB" panose="020B0900000000000000" pitchFamily="50" charset="-128"/>
                <a:ea typeface="HGP創英角ｺﾞｼｯｸUB" panose="020B0900000000000000" pitchFamily="50" charset="-128"/>
              </a:rPr>
              <a:t>5</a:t>
            </a:r>
            <a:r>
              <a:rPr kumimoji="0" lang="ja-JP" altLang="en-US" sz="700">
                <a:latin typeface="HGP創英角ｺﾞｼｯｸUB" panose="020B0900000000000000" pitchFamily="50" charset="-128"/>
                <a:ea typeface="HGP創英角ｺﾞｼｯｸUB" panose="020B0900000000000000" pitchFamily="50" charset="-128"/>
              </a:rPr>
              <a:t>営業日以内にご連絡を頂けない場合には自動的に開放させて頂きますので、期間内に必ず進捗をご連絡下さい。 </a:t>
            </a:r>
            <a:endParaRPr kumimoji="0" lang="en-US" altLang="ja-JP" sz="700">
              <a:latin typeface="HGP創英角ｺﾞｼｯｸUB" panose="020B0900000000000000" pitchFamily="50" charset="-128"/>
              <a:ea typeface="HGP創英角ｺﾞｼｯｸUB" panose="020B0900000000000000" pitchFamily="50" charset="-128"/>
            </a:endParaRPr>
          </a:p>
          <a:p>
            <a:pPr eaLnBrk="1" hangingPunct="1">
              <a:spcBef>
                <a:spcPct val="40000"/>
              </a:spcBef>
            </a:pPr>
            <a:endParaRPr kumimoji="0" lang="ja-JP" altLang="en-US" sz="400">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en-US" altLang="ja-JP" sz="700">
                <a:solidFill>
                  <a:schemeClr val="accent2"/>
                </a:solidFill>
                <a:latin typeface="HGP創英角ｺﾞｼｯｸUB" panose="020B0900000000000000" pitchFamily="50" charset="-128"/>
                <a:ea typeface="HGP創英角ｺﾞｼｯｸUB" panose="020B0900000000000000" pitchFamily="50" charset="-128"/>
              </a:rPr>
              <a:t>⑦ </a:t>
            </a:r>
            <a:r>
              <a:rPr kumimoji="0" lang="ja-JP" altLang="en-US" sz="700">
                <a:solidFill>
                  <a:schemeClr val="accent2"/>
                </a:solidFill>
                <a:latin typeface="HGP創英角ｺﾞｼｯｸUB" panose="020B0900000000000000" pitchFamily="50" charset="-128"/>
                <a:ea typeface="HGP創英角ｺﾞｼｯｸUB" panose="020B0900000000000000" pitchFamily="50" charset="-128"/>
              </a:rPr>
              <a:t>その他　</a:t>
            </a:r>
            <a:r>
              <a:rPr kumimoji="0" lang="en-US" altLang="ja-JP" sz="700">
                <a:solidFill>
                  <a:schemeClr val="bg2"/>
                </a:solidFill>
                <a:latin typeface="HGP創英角ｺﾞｼｯｸUB" panose="020B0900000000000000" pitchFamily="50" charset="-128"/>
                <a:ea typeface="HGP創英角ｺﾞｼｯｸUB" panose="020B0900000000000000" pitchFamily="50" charset="-128"/>
              </a:rPr>
              <a:t>≪</a:t>
            </a:r>
            <a:r>
              <a:rPr kumimoji="0" lang="ja-JP" altLang="en-US" sz="700">
                <a:solidFill>
                  <a:schemeClr val="bg2"/>
                </a:solidFill>
                <a:latin typeface="HGP創英角ｺﾞｼｯｸUB" panose="020B0900000000000000" pitchFamily="50" charset="-128"/>
                <a:ea typeface="HGP創英角ｺﾞｼｯｸUB" panose="020B0900000000000000" pitchFamily="50" charset="-128"/>
              </a:rPr>
              <a:t>「</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http://www.arukikata.co.jp/ad/contract/</a:t>
            </a:r>
            <a:r>
              <a:rPr kumimoji="0" lang="ja-JP" altLang="en-US" sz="700">
                <a:solidFill>
                  <a:schemeClr val="bg2"/>
                </a:solidFill>
                <a:latin typeface="HGS創英角ｺﾞｼｯｸUB" panose="020B0900000000000000" pitchFamily="50" charset="-128"/>
                <a:ea typeface="HGS創英角ｺﾞｼｯｸUB" panose="020B0900000000000000" pitchFamily="50" charset="-128"/>
              </a:rPr>
              <a:t>（</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ID:arukikata</a:t>
            </a:r>
            <a:r>
              <a:rPr kumimoji="0" lang="ja-JP" altLang="en-US" sz="700">
                <a:solidFill>
                  <a:schemeClr val="bg2"/>
                </a:solidFill>
                <a:latin typeface="HGS創英角ｺﾞｼｯｸUB" panose="020B0900000000000000" pitchFamily="50" charset="-128"/>
                <a:ea typeface="HGS創英角ｺﾞｼｯｸUB" panose="020B0900000000000000" pitchFamily="50" charset="-128"/>
              </a:rPr>
              <a:t>、</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PASS:arukikata</a:t>
            </a:r>
            <a:r>
              <a:rPr kumimoji="0" lang="ja-JP" altLang="en-US" sz="700">
                <a:solidFill>
                  <a:schemeClr val="bg2"/>
                </a:solidFill>
                <a:latin typeface="HGS創英角ｺﾞｼｯｸUB" panose="020B0900000000000000" pitchFamily="50" charset="-128"/>
                <a:ea typeface="HGS創英角ｺﾞｼｯｸUB" panose="020B0900000000000000" pitchFamily="50" charset="-128"/>
              </a:rPr>
              <a:t>）」該当各条・項</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a:t>
            </a:r>
            <a:endParaRPr kumimoji="0" lang="en-US" altLang="ja-JP" sz="700">
              <a:solidFill>
                <a:schemeClr val="bg2"/>
              </a:solidFill>
              <a:latin typeface="HGP創英角ｺﾞｼｯｸUB" panose="020B0900000000000000" pitchFamily="50" charset="-128"/>
              <a:ea typeface="HGP創英角ｺﾞｼｯｸUB" panose="020B0900000000000000" pitchFamily="50" charset="-128"/>
            </a:endParaRP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a:t>
            </a:r>
            <a:r>
              <a:rPr kumimoji="0" lang="ja-JP" altLang="en-US" sz="700">
                <a:ea typeface="HGS創英角ｺﾞｼｯｸUB" panose="020B0900000000000000" pitchFamily="50" charset="-128"/>
              </a:rPr>
              <a:t>当社媒体内で、申込者の業種や広告内容による競合や同載の調整は行いません（事前に他社の情報は公開いたしません）。同業（競合）他社との同載が発生しても、当社は一切の責任を負いません。</a:t>
            </a:r>
            <a:r>
              <a:rPr kumimoji="0" lang="ja-JP" altLang="en-US"/>
              <a:t> </a:t>
            </a:r>
            <a:r>
              <a:rPr kumimoji="0" lang="ja-JP" altLang="en-US" sz="700">
                <a:latin typeface="HGP創英角ｺﾞｼｯｸUB" panose="020B0900000000000000" pitchFamily="50" charset="-128"/>
                <a:ea typeface="HGP創英角ｺﾞｼｯｸUB" panose="020B0900000000000000" pitchFamily="50" charset="-128"/>
              </a:rPr>
              <a:t> </a:t>
            </a:r>
            <a:r>
              <a:rPr kumimoji="0" lang="en-US" altLang="ja-JP" sz="700">
                <a:solidFill>
                  <a:schemeClr val="bg2"/>
                </a:solidFill>
                <a:latin typeface="HGP創英角ｺﾞｼｯｸUB" panose="020B0900000000000000" pitchFamily="50" charset="-128"/>
                <a:ea typeface="HGP創英角ｺﾞｼｯｸUB" panose="020B0900000000000000" pitchFamily="50" charset="-128"/>
              </a:rPr>
              <a:t>≪</a:t>
            </a:r>
            <a:r>
              <a:rPr kumimoji="0" lang="ja-JP" altLang="en-US" sz="700">
                <a:solidFill>
                  <a:schemeClr val="bg2"/>
                </a:solidFill>
                <a:latin typeface="HGP創英角ｺﾞｼｯｸUB" panose="020B0900000000000000" pitchFamily="50" charset="-128"/>
                <a:ea typeface="HGP創英角ｺﾞｼｯｸUB" panose="020B0900000000000000" pitchFamily="50" charset="-128"/>
              </a:rPr>
              <a:t>第</a:t>
            </a:r>
            <a:r>
              <a:rPr kumimoji="0" lang="en-US" altLang="ja-JP" sz="700">
                <a:solidFill>
                  <a:schemeClr val="bg2"/>
                </a:solidFill>
                <a:latin typeface="HGP創英角ｺﾞｼｯｸUB" panose="020B0900000000000000" pitchFamily="50" charset="-128"/>
                <a:ea typeface="HGP創英角ｺﾞｼｯｸUB" panose="020B0900000000000000" pitchFamily="50" charset="-128"/>
              </a:rPr>
              <a:t>5</a:t>
            </a:r>
            <a:r>
              <a:rPr kumimoji="0" lang="ja-JP" altLang="en-US" sz="700">
                <a:solidFill>
                  <a:schemeClr val="bg2"/>
                </a:solidFill>
                <a:latin typeface="HGP創英角ｺﾞｼｯｸUB" panose="020B0900000000000000" pitchFamily="50" charset="-128"/>
                <a:ea typeface="HGP創英角ｺﾞｼｯｸUB" panose="020B0900000000000000" pitchFamily="50" charset="-128"/>
              </a:rPr>
              <a:t>条</a:t>
            </a:r>
            <a:r>
              <a:rPr kumimoji="0" lang="en-US" altLang="ja-JP" sz="700">
                <a:solidFill>
                  <a:schemeClr val="bg2"/>
                </a:solidFill>
                <a:latin typeface="HGP創英角ｺﾞｼｯｸUB" panose="020B0900000000000000" pitchFamily="50" charset="-128"/>
                <a:ea typeface="HGP創英角ｺﾞｼｯｸUB" panose="020B0900000000000000" pitchFamily="50" charset="-128"/>
              </a:rPr>
              <a:t>6≫</a:t>
            </a:r>
          </a:p>
          <a:p>
            <a:pPr eaLnBrk="1" hangingPunct="1">
              <a:spcBef>
                <a:spcPct val="40000"/>
              </a:spcBef>
            </a:pPr>
            <a:r>
              <a:rPr kumimoji="0" lang="ja-JP" altLang="en-US" sz="700">
                <a:latin typeface="HGP創英角ｺﾞｼｯｸUB" panose="020B0900000000000000" pitchFamily="50" charset="-128"/>
                <a:ea typeface="HGP創英角ｺﾞｼｯｸUB" panose="020B0900000000000000" pitchFamily="50" charset="-128"/>
              </a:rPr>
              <a:t>・</a:t>
            </a:r>
            <a:r>
              <a:rPr kumimoji="0" lang="ja-JP" altLang="en-US" sz="700">
                <a:latin typeface="HGS創英角ｺﾞｼｯｸUB" panose="020B0900000000000000" pitchFamily="50" charset="-128"/>
                <a:ea typeface="HGS創英角ｺﾞｼｯｸUB" panose="020B0900000000000000" pitchFamily="50" charset="-128"/>
              </a:rPr>
              <a:t>地球の歩き方ホームページの広告におけるタイアップ広告企画への誘導などでインサイドリンクする場合は、当社外部の効果測定用</a:t>
            </a:r>
            <a:r>
              <a:rPr kumimoji="0" lang="en-US" altLang="ja-JP" sz="700">
                <a:latin typeface="HGS創英角ｺﾞｼｯｸUB" panose="020B0900000000000000" pitchFamily="50" charset="-128"/>
                <a:ea typeface="HGS創英角ｺﾞｼｯｸUB" panose="020B0900000000000000" pitchFamily="50" charset="-128"/>
              </a:rPr>
              <a:t>URL</a:t>
            </a:r>
            <a:r>
              <a:rPr kumimoji="0" lang="ja-JP" altLang="en-US" sz="700">
                <a:latin typeface="HGS創英角ｺﾞｼｯｸUB" panose="020B0900000000000000" pitchFamily="50" charset="-128"/>
                <a:ea typeface="HGS創英角ｺﾞｼｯｸUB" panose="020B0900000000000000" pitchFamily="50" charset="-128"/>
              </a:rPr>
              <a:t>にリダイレクトさせることはできません。また、広告原稿がループする</a:t>
            </a:r>
            <a:r>
              <a:rPr kumimoji="0" lang="en-US" altLang="ja-JP" sz="700">
                <a:latin typeface="HGS創英角ｺﾞｼｯｸUB" panose="020B0900000000000000" pitchFamily="50" charset="-128"/>
                <a:ea typeface="HGS創英角ｺﾞｼｯｸUB" panose="020B0900000000000000" pitchFamily="50" charset="-128"/>
              </a:rPr>
              <a:t>Gif</a:t>
            </a:r>
            <a:r>
              <a:rPr kumimoji="0" lang="ja-JP" altLang="en-US" sz="700">
                <a:latin typeface="HGS創英角ｺﾞｼｯｸUB" panose="020B0900000000000000" pitchFamily="50" charset="-128"/>
                <a:ea typeface="HGS創英角ｺﾞｼｯｸUB" panose="020B0900000000000000" pitchFamily="50" charset="-128"/>
              </a:rPr>
              <a:t>アニ</a:t>
            </a:r>
          </a:p>
          <a:p>
            <a:pPr eaLnBrk="1" hangingPunct="1">
              <a:spcBef>
                <a:spcPct val="40000"/>
              </a:spcBef>
            </a:pPr>
            <a:r>
              <a:rPr kumimoji="0" lang="ja-JP" altLang="en-US" sz="700">
                <a:latin typeface="HGS創英角ｺﾞｼｯｸUB" panose="020B0900000000000000" pitchFamily="50" charset="-128"/>
                <a:ea typeface="HGS創英角ｺﾞｼｯｸUB" panose="020B0900000000000000" pitchFamily="50" charset="-128"/>
              </a:rPr>
              <a:t> メーションの場合、</a:t>
            </a:r>
            <a:r>
              <a:rPr kumimoji="0" lang="en-US" altLang="ja-JP" sz="700">
                <a:latin typeface="HGS創英角ｺﾞｼｯｸUB" panose="020B0900000000000000" pitchFamily="50" charset="-128"/>
                <a:ea typeface="HGS創英角ｺﾞｼｯｸUB" panose="020B0900000000000000" pitchFamily="50" charset="-128"/>
              </a:rPr>
              <a:t>Firefox</a:t>
            </a:r>
            <a:r>
              <a:rPr kumimoji="0" lang="ja-JP" altLang="en-US" sz="700">
                <a:latin typeface="HGS創英角ｺﾞｼｯｸUB" panose="020B0900000000000000" pitchFamily="50" charset="-128"/>
                <a:ea typeface="HGS創英角ｺﾞｼｯｸUB" panose="020B0900000000000000" pitchFamily="50" charset="-128"/>
              </a:rPr>
              <a:t>ブラウザでは、その仕様により正しくループしないことがあることを申込者は承諾するものとします。 </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a:t>
            </a:r>
            <a:r>
              <a:rPr kumimoji="0" lang="ja-JP" altLang="en-US" sz="700">
                <a:solidFill>
                  <a:schemeClr val="bg2"/>
                </a:solidFill>
                <a:latin typeface="HGS創英角ｺﾞｼｯｸUB" panose="020B0900000000000000" pitchFamily="50" charset="-128"/>
                <a:ea typeface="HGS創英角ｺﾞｼｯｸUB" panose="020B0900000000000000" pitchFamily="50" charset="-128"/>
              </a:rPr>
              <a:t>第</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2</a:t>
            </a:r>
            <a:r>
              <a:rPr kumimoji="0" lang="ja-JP" altLang="en-US" sz="700">
                <a:solidFill>
                  <a:schemeClr val="bg2"/>
                </a:solidFill>
                <a:latin typeface="HGS創英角ｺﾞｼｯｸUB" panose="020B0900000000000000" pitchFamily="50" charset="-128"/>
                <a:ea typeface="HGS創英角ｺﾞｼｯｸUB" panose="020B0900000000000000" pitchFamily="50" charset="-128"/>
              </a:rPr>
              <a:t>条</a:t>
            </a:r>
            <a:r>
              <a:rPr kumimoji="0" lang="en-US" altLang="ja-JP" sz="700">
                <a:solidFill>
                  <a:schemeClr val="bg2"/>
                </a:solidFill>
                <a:latin typeface="HGS創英角ｺﾞｼｯｸUB" panose="020B0900000000000000" pitchFamily="50" charset="-128"/>
                <a:ea typeface="HGS創英角ｺﾞｼｯｸUB" panose="020B0900000000000000" pitchFamily="50" charset="-128"/>
              </a:rPr>
              <a:t>3≫</a:t>
            </a:r>
            <a:r>
              <a:rPr kumimoji="0" lang="en-US" altLang="ja-JP" sz="700">
                <a:latin typeface="HGS創英角ｺﾞｼｯｸUB" panose="020B0900000000000000" pitchFamily="50" charset="-128"/>
                <a:ea typeface="HGS創英角ｺﾞｼｯｸUB" panose="020B0900000000000000" pitchFamily="50" charset="-128"/>
              </a:rPr>
              <a:t> </a:t>
            </a:r>
          </a:p>
          <a:p>
            <a:pPr eaLnBrk="1" hangingPunct="1">
              <a:spcBef>
                <a:spcPct val="40000"/>
              </a:spcBef>
            </a:pPr>
            <a:r>
              <a:rPr kumimoji="0" lang="ja-JP" altLang="en-US" sz="700">
                <a:latin typeface="HGS創英角ｺﾞｼｯｸUB" panose="020B0900000000000000" pitchFamily="50" charset="-128"/>
                <a:ea typeface="HGS創英角ｺﾞｼｯｸUB" panose="020B0900000000000000" pitchFamily="50" charset="-128"/>
              </a:rPr>
              <a:t>・</a:t>
            </a:r>
            <a:r>
              <a:rPr kumimoji="0" lang="en-US" altLang="ja-JP" sz="700">
                <a:latin typeface="HGS創英角ｺﾞｼｯｸUB" panose="020B0900000000000000" pitchFamily="50" charset="-128"/>
                <a:ea typeface="HGS創英角ｺﾞｼｯｸUB" panose="020B0900000000000000" pitchFamily="50" charset="-128"/>
              </a:rPr>
              <a:t>EU</a:t>
            </a:r>
            <a:r>
              <a:rPr kumimoji="0" lang="ja-JP" altLang="en-US" sz="700">
                <a:latin typeface="HGS創英角ｺﾞｼｯｸUB" panose="020B0900000000000000" pitchFamily="50" charset="-128"/>
                <a:ea typeface="HGS創英角ｺﾞｼｯｸUB" panose="020B0900000000000000" pitchFamily="50" charset="-128"/>
              </a:rPr>
              <a:t>一般データ保護規則の施行に伴い、</a:t>
            </a:r>
            <a:r>
              <a:rPr kumimoji="0" lang="en-US" altLang="ja-JP" sz="700">
                <a:latin typeface="HGS創英角ｺﾞｼｯｸUB" panose="020B0900000000000000" pitchFamily="50" charset="-128"/>
                <a:ea typeface="HGS創英角ｺﾞｼｯｸUB" panose="020B0900000000000000" pitchFamily="50" charset="-128"/>
              </a:rPr>
              <a:t>EU</a:t>
            </a:r>
            <a:r>
              <a:rPr kumimoji="0" lang="ja-JP" altLang="en-US" sz="700">
                <a:latin typeface="HGS創英角ｺﾞｼｯｸUB" panose="020B0900000000000000" pitchFamily="50" charset="-128"/>
                <a:ea typeface="HGS創英角ｺﾞｼｯｸUB" panose="020B0900000000000000" pitchFamily="50" charset="-128"/>
              </a:rPr>
              <a:t>一般データ保護規則に準拠する国・地域では広告が配信されません。</a:t>
            </a:r>
            <a:endParaRPr kumimoji="0" lang="en-US" altLang="ja-JP" sz="700">
              <a:latin typeface="HGS創英角ｺﾞｼｯｸUB" panose="020B0900000000000000" pitchFamily="50" charset="-128"/>
              <a:ea typeface="HGS創英角ｺﾞｼｯｸUB" panose="020B0900000000000000" pitchFamily="50" charset="-128"/>
            </a:endParaRPr>
          </a:p>
        </p:txBody>
      </p:sp>
      <p:sp>
        <p:nvSpPr>
          <p:cNvPr id="33796" name="Rectangle 16">
            <a:hlinkClick r:id="rId2"/>
          </p:cNvPr>
          <p:cNvSpPr>
            <a:spLocks noChangeArrowheads="1"/>
          </p:cNvSpPr>
          <p:nvPr/>
        </p:nvSpPr>
        <p:spPr bwMode="auto">
          <a:xfrm>
            <a:off x="790575" y="5557838"/>
            <a:ext cx="47529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solidFill>
                  <a:srgbClr val="CC0000"/>
                </a:solidFill>
                <a:latin typeface="HGP創英角ｺﾞｼｯｸUB" panose="020B0900000000000000" pitchFamily="50" charset="-128"/>
                <a:ea typeface="HGP創英角ｺﾞｼｯｸUB" panose="020B0900000000000000" pitchFamily="50" charset="-128"/>
              </a:rPr>
              <a:t>ご発注前に以下を必ずお読みになり、ご承諾いただける場合のみ、ご発注いただけます</a:t>
            </a:r>
            <a:r>
              <a:rPr lang="en-US" altLang="ja-JP" sz="800">
                <a:solidFill>
                  <a:schemeClr val="bg2"/>
                </a:solidFill>
                <a:latin typeface="HGP創英角ｺﾞｼｯｸUB" panose="020B0900000000000000" pitchFamily="50" charset="-128"/>
                <a:ea typeface="HGP創英角ｺﾞｼｯｸUB" panose="020B0900000000000000" pitchFamily="50" charset="-128"/>
              </a:rPr>
              <a:t> </a:t>
            </a:r>
            <a:r>
              <a:rPr lang="ja-JP" altLang="en-US" sz="800">
                <a:solidFill>
                  <a:schemeClr val="bg2"/>
                </a:solidFill>
                <a:latin typeface="HGP創英角ｺﾞｼｯｸUB" panose="020B0900000000000000" pitchFamily="50" charset="-128"/>
                <a:ea typeface="HGP創英角ｺﾞｼｯｸUB" panose="020B0900000000000000" pitchFamily="50" charset="-128"/>
              </a:rPr>
              <a:t>　</a:t>
            </a:r>
          </a:p>
        </p:txBody>
      </p:sp>
      <p:sp>
        <p:nvSpPr>
          <p:cNvPr id="33797" name="Rectangle 20"/>
          <p:cNvSpPr>
            <a:spLocks noChangeArrowheads="1"/>
          </p:cNvSpPr>
          <p:nvPr/>
        </p:nvSpPr>
        <p:spPr bwMode="auto">
          <a:xfrm>
            <a:off x="214313" y="5484813"/>
            <a:ext cx="8715375" cy="865187"/>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800">
              <a:latin typeface="Times New Roman" panose="02020603050405020304" pitchFamily="18" charset="0"/>
              <a:ea typeface="HG丸ｺﾞｼｯｸM-PRO" panose="020F0600000000000000" pitchFamily="50" charset="-128"/>
            </a:endParaRPr>
          </a:p>
        </p:txBody>
      </p:sp>
      <p:sp>
        <p:nvSpPr>
          <p:cNvPr id="33798" name="Rectangle 16">
            <a:hlinkClick r:id="rId2"/>
          </p:cNvPr>
          <p:cNvSpPr>
            <a:spLocks noChangeArrowheads="1"/>
          </p:cNvSpPr>
          <p:nvPr/>
        </p:nvSpPr>
        <p:spPr bwMode="auto">
          <a:xfrm>
            <a:off x="214313" y="5989638"/>
            <a:ext cx="8713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latin typeface="HGS創英角ｺﾞｼｯｸUB" panose="020B0900000000000000" pitchFamily="50" charset="-128"/>
                <a:ea typeface="HGS創英角ｺﾞｼｯｸUB" panose="020B0900000000000000" pitchFamily="50" charset="-128"/>
              </a:rPr>
              <a:t>上記</a:t>
            </a:r>
            <a:r>
              <a:rPr lang="en-US" altLang="ja-JP" sz="800">
                <a:latin typeface="HGS創英角ｺﾞｼｯｸUB" panose="020B0900000000000000" pitchFamily="50" charset="-128"/>
                <a:ea typeface="HGS創英角ｺﾞｼｯｸUB" panose="020B0900000000000000" pitchFamily="50" charset="-128"/>
              </a:rPr>
              <a:t>①</a:t>
            </a:r>
            <a:r>
              <a:rPr lang="ja-JP" altLang="en-US" sz="800">
                <a:latin typeface="HGS創英角ｺﾞｼｯｸUB" panose="020B0900000000000000" pitchFamily="50" charset="-128"/>
                <a:ea typeface="HGS創英角ｺﾞｼｯｸUB" panose="020B0900000000000000" pitchFamily="50" charset="-128"/>
              </a:rPr>
              <a:t>～</a:t>
            </a:r>
            <a:r>
              <a:rPr lang="en-US" altLang="ja-JP" sz="800">
                <a:latin typeface="HGS創英角ｺﾞｼｯｸUB" panose="020B0900000000000000" pitchFamily="50" charset="-128"/>
                <a:ea typeface="HGS創英角ｺﾞｼｯｸUB" panose="020B0900000000000000" pitchFamily="50" charset="-128"/>
              </a:rPr>
              <a:t>⑧</a:t>
            </a:r>
            <a:r>
              <a:rPr lang="ja-JP" altLang="en-US" sz="800">
                <a:latin typeface="HGS創英角ｺﾞｼｯｸUB" panose="020B0900000000000000" pitchFamily="50" charset="-128"/>
                <a:ea typeface="HGS創英角ｺﾞｼｯｸUB" panose="020B0900000000000000" pitchFamily="50" charset="-128"/>
              </a:rPr>
              <a:t>を含め、「地球の歩き方ホームページ」の広告出稿</a:t>
            </a:r>
            <a:r>
              <a:rPr lang="en-US" altLang="ja-JP" sz="800">
                <a:latin typeface="HGS創英角ｺﾞｼｯｸUB" panose="020B0900000000000000" pitchFamily="50" charset="-128"/>
                <a:ea typeface="HGS創英角ｺﾞｼｯｸUB" panose="020B0900000000000000" pitchFamily="50" charset="-128"/>
              </a:rPr>
              <a:t>(</a:t>
            </a:r>
            <a:r>
              <a:rPr lang="ja-JP" altLang="en-US" sz="800">
                <a:latin typeface="HGS創英角ｺﾞｼｯｸUB" panose="020B0900000000000000" pitchFamily="50" charset="-128"/>
                <a:ea typeface="HGS創英角ｺﾞｼｯｸUB" panose="020B0900000000000000" pitchFamily="50" charset="-128"/>
              </a:rPr>
              <a:t>ご発注</a:t>
            </a:r>
            <a:r>
              <a:rPr lang="en-US" altLang="ja-JP" sz="800">
                <a:latin typeface="HGS創英角ｺﾞｼｯｸUB" panose="020B0900000000000000" pitchFamily="50" charset="-128"/>
                <a:ea typeface="HGS創英角ｺﾞｼｯｸUB" panose="020B0900000000000000" pitchFamily="50" charset="-128"/>
              </a:rPr>
              <a:t>)</a:t>
            </a:r>
            <a:r>
              <a:rPr lang="ja-JP" altLang="en-US" sz="800">
                <a:latin typeface="HGS創英角ｺﾞｼｯｸUB" panose="020B0900000000000000" pitchFamily="50" charset="-128"/>
                <a:ea typeface="HGS創英角ｺﾞｼｯｸUB" panose="020B0900000000000000" pitchFamily="50" charset="-128"/>
              </a:rPr>
              <a:t>にあたっては、「地球の歩き方」が定める「広告掲載等注文書」に関するご契約の条件（「契約条件」）をご発注前に必ずお読みいただき、ご承諾いただいた場合のみ、ご発注いただけます</a:t>
            </a:r>
            <a:r>
              <a:rPr lang="en-US" altLang="ja-JP" sz="800">
                <a:latin typeface="HGS創英角ｺﾞｼｯｸUB" panose="020B0900000000000000" pitchFamily="50" charset="-128"/>
                <a:ea typeface="HGS創英角ｺﾞｼｯｸUB" panose="020B0900000000000000" pitchFamily="50" charset="-128"/>
              </a:rPr>
              <a:t>(</a:t>
            </a:r>
            <a:r>
              <a:rPr lang="ja-JP" altLang="en-US" sz="800">
                <a:latin typeface="HGS創英角ｺﾞｼｯｸUB" panose="020B0900000000000000" pitchFamily="50" charset="-128"/>
                <a:ea typeface="HGS創英角ｺﾞｼｯｸUB" panose="020B0900000000000000" pitchFamily="50" charset="-128"/>
              </a:rPr>
              <a:t>「地球の歩き方」へ「ご発注」いただいた時点で、上記「契約条件」をご承諾いただいたものとみなします</a:t>
            </a:r>
            <a:r>
              <a:rPr lang="en-US" altLang="ja-JP" sz="800">
                <a:latin typeface="HGS創英角ｺﾞｼｯｸUB" panose="020B0900000000000000" pitchFamily="50" charset="-128"/>
                <a:ea typeface="HGS創英角ｺﾞｼｯｸUB" panose="020B0900000000000000" pitchFamily="50" charset="-128"/>
              </a:rPr>
              <a:t>)</a:t>
            </a:r>
            <a:r>
              <a:rPr lang="ja-JP" altLang="en-US" sz="800">
                <a:latin typeface="HGS創英角ｺﾞｼｯｸUB" panose="020B0900000000000000" pitchFamily="50" charset="-128"/>
                <a:ea typeface="HGS創英角ｺﾞｼｯｸUB" panose="020B0900000000000000" pitchFamily="50" charset="-128"/>
              </a:rPr>
              <a:t>。</a:t>
            </a:r>
          </a:p>
        </p:txBody>
      </p:sp>
      <p:sp>
        <p:nvSpPr>
          <p:cNvPr id="33799" name="Rectangle 22"/>
          <p:cNvSpPr>
            <a:spLocks noChangeArrowheads="1"/>
          </p:cNvSpPr>
          <p:nvPr/>
        </p:nvSpPr>
        <p:spPr bwMode="auto">
          <a:xfrm>
            <a:off x="2303463" y="5773738"/>
            <a:ext cx="43576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en-US" altLang="ja-JP" sz="1000">
                <a:solidFill>
                  <a:srgbClr val="CC0000"/>
                </a:solidFill>
                <a:latin typeface="HGS創英角ｺﾞｼｯｸUB" panose="020B0900000000000000" pitchFamily="50" charset="-128"/>
                <a:ea typeface="HGS創英角ｺﾞｼｯｸUB" panose="020B0900000000000000" pitchFamily="50" charset="-128"/>
              </a:rPr>
              <a:t>http://www.arukikata.co.jp/ad/contract/</a:t>
            </a:r>
            <a:r>
              <a:rPr kumimoji="0" lang="ja-JP" altLang="en-US" sz="1000">
                <a:solidFill>
                  <a:srgbClr val="CC0000"/>
                </a:solidFill>
                <a:latin typeface="HGS創英角ｺﾞｼｯｸUB" panose="020B0900000000000000" pitchFamily="50" charset="-128"/>
                <a:ea typeface="HGS創英角ｺﾞｼｯｸUB" panose="020B0900000000000000" pitchFamily="50" charset="-128"/>
              </a:rPr>
              <a:t>（</a:t>
            </a:r>
            <a:r>
              <a:rPr kumimoji="0" lang="en-US" altLang="ja-JP" sz="1000">
                <a:solidFill>
                  <a:srgbClr val="CC0000"/>
                </a:solidFill>
                <a:latin typeface="HGS創英角ｺﾞｼｯｸUB" panose="020B0900000000000000" pitchFamily="50" charset="-128"/>
                <a:ea typeface="HGS創英角ｺﾞｼｯｸUB" panose="020B0900000000000000" pitchFamily="50" charset="-128"/>
              </a:rPr>
              <a:t>ID:arukikata</a:t>
            </a:r>
            <a:r>
              <a:rPr kumimoji="0" lang="ja-JP" altLang="en-US" sz="1000">
                <a:solidFill>
                  <a:srgbClr val="CC0000"/>
                </a:solidFill>
                <a:latin typeface="HGS創英角ｺﾞｼｯｸUB" panose="020B0900000000000000" pitchFamily="50" charset="-128"/>
                <a:ea typeface="HGS創英角ｺﾞｼｯｸUB" panose="020B0900000000000000" pitchFamily="50" charset="-128"/>
              </a:rPr>
              <a:t>、</a:t>
            </a:r>
            <a:r>
              <a:rPr kumimoji="0" lang="en-US" altLang="ja-JP" sz="1000">
                <a:solidFill>
                  <a:srgbClr val="CC0000"/>
                </a:solidFill>
                <a:latin typeface="HGS創英角ｺﾞｼｯｸUB" panose="020B0900000000000000" pitchFamily="50" charset="-128"/>
                <a:ea typeface="HGS創英角ｺﾞｼｯｸUB" panose="020B0900000000000000" pitchFamily="50" charset="-128"/>
              </a:rPr>
              <a:t>PASS:arukikata</a:t>
            </a:r>
            <a:r>
              <a:rPr kumimoji="0" lang="ja-JP" altLang="en-US" sz="1000">
                <a:solidFill>
                  <a:srgbClr val="CC0000"/>
                </a:solidFill>
                <a:latin typeface="HGS創英角ｺﾞｼｯｸUB" panose="020B0900000000000000" pitchFamily="50" charset="-128"/>
                <a:ea typeface="HGS創英角ｺﾞｼｯｸUB" panose="020B0900000000000000" pitchFamily="50" charset="-128"/>
              </a:rPr>
              <a:t>）</a:t>
            </a:r>
          </a:p>
        </p:txBody>
      </p:sp>
      <p:sp>
        <p:nvSpPr>
          <p:cNvPr id="33800" name="Rectangle 23"/>
          <p:cNvSpPr>
            <a:spLocks noChangeArrowheads="1"/>
          </p:cNvSpPr>
          <p:nvPr/>
        </p:nvSpPr>
        <p:spPr bwMode="auto">
          <a:xfrm>
            <a:off x="287338" y="5557838"/>
            <a:ext cx="503237" cy="21590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800">
              <a:latin typeface="Times New Roman" panose="02020603050405020304" pitchFamily="18" charset="0"/>
              <a:ea typeface="HG丸ｺﾞｼｯｸM-PRO" panose="020F0600000000000000" pitchFamily="50" charset="-128"/>
            </a:endParaRPr>
          </a:p>
        </p:txBody>
      </p:sp>
      <p:sp>
        <p:nvSpPr>
          <p:cNvPr id="33801" name="Text Box 24"/>
          <p:cNvSpPr txBox="1">
            <a:spLocks noChangeArrowheads="1"/>
          </p:cNvSpPr>
          <p:nvPr/>
        </p:nvSpPr>
        <p:spPr bwMode="auto">
          <a:xfrm>
            <a:off x="287338" y="5557838"/>
            <a:ext cx="488950" cy="214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solidFill>
                  <a:schemeClr val="bg1"/>
                </a:solidFill>
                <a:latin typeface="Times New Roman" panose="02020603050405020304" pitchFamily="18" charset="0"/>
                <a:ea typeface="HGS創英角ｺﾞｼｯｸUB" panose="020B0900000000000000" pitchFamily="50" charset="-128"/>
              </a:rPr>
              <a:t>ご注意</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3"/>
          <p:cNvSpPr txBox="1">
            <a:spLocks noChangeArrowheads="1"/>
          </p:cNvSpPr>
          <p:nvPr/>
        </p:nvSpPr>
        <p:spPr bwMode="auto">
          <a:xfrm>
            <a:off x="968375" y="2708548"/>
            <a:ext cx="70564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5400" b="1" dirty="0" smtClean="0">
                <a:solidFill>
                  <a:srgbClr val="000000"/>
                </a:solidFill>
              </a:rPr>
              <a:t>タイアップ</a:t>
            </a:r>
            <a:endParaRPr lang="en-US" altLang="ja-JP" sz="5400" b="1" dirty="0" smtClean="0">
              <a:solidFill>
                <a:srgbClr val="000000"/>
              </a:solidFill>
            </a:endParaRPr>
          </a:p>
          <a:p>
            <a:pPr algn="ctr" eaLnBrk="1" hangingPunct="1">
              <a:lnSpc>
                <a:spcPct val="100000"/>
              </a:lnSpc>
              <a:spcBef>
                <a:spcPct val="0"/>
              </a:spcBef>
              <a:buFontTx/>
              <a:buNone/>
            </a:pPr>
            <a:r>
              <a:rPr lang="ja-JP" altLang="en-US" sz="5400" b="1" dirty="0" smtClean="0">
                <a:solidFill>
                  <a:srgbClr val="000000"/>
                </a:solidFill>
              </a:rPr>
              <a:t>セット</a:t>
            </a:r>
            <a:r>
              <a:rPr lang="ja-JP" altLang="en-US" sz="5400" b="1" dirty="0">
                <a:solidFill>
                  <a:srgbClr val="000000"/>
                </a:solidFill>
              </a:rPr>
              <a:t>メ</a:t>
            </a:r>
            <a:r>
              <a:rPr lang="ja-JP" altLang="en-US" sz="5400" b="1" dirty="0" smtClean="0">
                <a:solidFill>
                  <a:srgbClr val="000000"/>
                </a:solidFill>
              </a:rPr>
              <a:t>ニュー</a:t>
            </a:r>
            <a:endParaRPr lang="ja-JP" altLang="en-US" sz="5400" b="1" dirty="0">
              <a:solidFill>
                <a:srgbClr val="000000"/>
              </a:solidFill>
            </a:endParaRPr>
          </a:p>
        </p:txBody>
      </p:sp>
      <p:pic>
        <p:nvPicPr>
          <p:cNvPr id="2867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2060848"/>
            <a:ext cx="7077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328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0" y="1053059"/>
            <a:ext cx="869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CC0000"/>
                </a:solidFill>
                <a:latin typeface="HGP創英角ｺﾞｼｯｸUB" panose="020B0900000000000000" pitchFamily="50" charset="-128"/>
                <a:ea typeface="HGP創英角ｺﾞｼｯｸUB" panose="020B0900000000000000" pitchFamily="50" charset="-128"/>
              </a:rPr>
              <a:t>★</a:t>
            </a:r>
            <a:r>
              <a:rPr lang="ja-JP" altLang="en-US" sz="1200">
                <a:latin typeface="HGP創英角ｺﾞｼｯｸUB" panose="020B0900000000000000" pitchFamily="50" charset="-128"/>
                <a:ea typeface="HGP創英角ｺﾞｼｯｸUB" panose="020B0900000000000000" pitchFamily="50" charset="-128"/>
              </a:rPr>
              <a:t>　地球の歩き方 編集部がオリジナルの世界観で、ユーザーの興味関心が高いタイアップ記事を制作します。</a:t>
            </a:r>
            <a:endParaRPr lang="en-US" altLang="ja-JP" sz="1200">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endParaRPr lang="en-US" altLang="ja-JP" sz="400">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200">
                <a:solidFill>
                  <a:srgbClr val="CC0000"/>
                </a:solidFill>
                <a:latin typeface="HGP創英角ｺﾞｼｯｸUB" panose="020B0900000000000000" pitchFamily="50" charset="-128"/>
                <a:ea typeface="HGP創英角ｺﾞｼｯｸUB" panose="020B0900000000000000" pitchFamily="50" charset="-128"/>
              </a:rPr>
              <a:t>★</a:t>
            </a:r>
            <a:r>
              <a:rPr lang="ja-JP" altLang="en-US" sz="1200">
                <a:latin typeface="HGP創英角ｺﾞｼｯｸUB" panose="020B0900000000000000" pitchFamily="50" charset="-128"/>
                <a:ea typeface="HGP創英角ｺﾞｼｯｸUB" panose="020B0900000000000000" pitchFamily="50" charset="-128"/>
              </a:rPr>
              <a:t>　掲載期間が長く、</a:t>
            </a:r>
            <a:r>
              <a:rPr lang="zh-TW" altLang="en-US" sz="1200">
                <a:latin typeface="HGP創英角ｺﾞｼｯｸUB" panose="020B0900000000000000" pitchFamily="50" charset="-128"/>
                <a:ea typeface="HGP創英角ｺﾞｼｯｸUB" panose="020B0900000000000000" pitchFamily="50" charset="-128"/>
              </a:rPr>
              <a:t>想定</a:t>
            </a:r>
            <a:r>
              <a:rPr lang="en-US" altLang="zh-TW" sz="1200">
                <a:latin typeface="HGP創英角ｺﾞｼｯｸUB" panose="020B0900000000000000" pitchFamily="50" charset="-128"/>
                <a:ea typeface="HGP創英角ｺﾞｼｯｸUB" panose="020B0900000000000000" pitchFamily="50" charset="-128"/>
              </a:rPr>
              <a:t>PV</a:t>
            </a:r>
            <a:r>
              <a:rPr lang="zh-TW" altLang="en-US" sz="1200">
                <a:latin typeface="HGP創英角ｺﾞｼｯｸUB" panose="020B0900000000000000" pitchFamily="50" charset="-128"/>
                <a:ea typeface="HGP創英角ｺﾞｼｯｸUB" panose="020B0900000000000000" pitchFamily="50" charset="-128"/>
              </a:rPr>
              <a:t>数</a:t>
            </a:r>
            <a:r>
              <a:rPr lang="ja-JP" altLang="en-US" sz="1200">
                <a:latin typeface="HGP創英角ｺﾞｼｯｸUB" panose="020B0900000000000000" pitchFamily="50" charset="-128"/>
                <a:ea typeface="HGP創英角ｺﾞｼｯｸUB" panose="020B0900000000000000" pitchFamily="50" charset="-128"/>
              </a:rPr>
              <a:t>が充実した「スタンダードプラン」です。</a:t>
            </a:r>
          </a:p>
        </p:txBody>
      </p:sp>
      <p:sp>
        <p:nvSpPr>
          <p:cNvPr id="8" name="AutoShape 41"/>
          <p:cNvSpPr>
            <a:spLocks noChangeArrowheads="1"/>
          </p:cNvSpPr>
          <p:nvPr/>
        </p:nvSpPr>
        <p:spPr bwMode="auto">
          <a:xfrm>
            <a:off x="76200" y="260648"/>
            <a:ext cx="4495800" cy="350838"/>
          </a:xfrm>
          <a:prstGeom prst="roundRect">
            <a:avLst>
              <a:gd name="adj" fmla="val 16667"/>
            </a:avLst>
          </a:prstGeom>
          <a:solidFill>
            <a:srgbClr val="C00000"/>
          </a:solidFill>
          <a:ln w="28575">
            <a:solidFill>
              <a:schemeClr val="tx2">
                <a:lumMod val="50000"/>
                <a:lumOff val="50000"/>
              </a:schemeClr>
            </a:solid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600" dirty="0" smtClean="0">
                <a:solidFill>
                  <a:schemeClr val="bg1"/>
                </a:solidFill>
                <a:latin typeface="HGP創英角ｺﾞｼｯｸUB" panose="020B0900000000000000" pitchFamily="50" charset="-128"/>
                <a:ea typeface="HGP創英角ｺﾞｼｯｸUB" panose="020B0900000000000000" pitchFamily="50" charset="-128"/>
              </a:rPr>
              <a:t>タイアップ</a:t>
            </a: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広告</a:t>
            </a:r>
            <a:r>
              <a:rPr lang="ja-JP" altLang="en-US" sz="1600" dirty="0" smtClean="0">
                <a:solidFill>
                  <a:schemeClr val="bg1"/>
                </a:solidFill>
                <a:latin typeface="HGP創英角ｺﾞｼｯｸUB" panose="020B0900000000000000" pitchFamily="50" charset="-128"/>
                <a:ea typeface="HGP創英角ｺﾞｼｯｸUB" panose="020B0900000000000000" pitchFamily="50" charset="-128"/>
              </a:rPr>
              <a:t>企画のセットプラン</a:t>
            </a:r>
            <a:endParaRPr lang="ja-JP" altLang="en-US"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角丸四角形 8"/>
          <p:cNvSpPr/>
          <p:nvPr/>
        </p:nvSpPr>
        <p:spPr>
          <a:xfrm>
            <a:off x="7019925" y="695325"/>
            <a:ext cx="1889125" cy="749300"/>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10" name="正方形/長方形 5"/>
          <p:cNvSpPr>
            <a:spLocks noChangeArrowheads="1"/>
          </p:cNvSpPr>
          <p:nvPr/>
        </p:nvSpPr>
        <p:spPr bwMode="auto">
          <a:xfrm>
            <a:off x="7177088" y="692150"/>
            <a:ext cx="1576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b="1" dirty="0" smtClean="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150</a:t>
            </a:r>
            <a:r>
              <a:rPr lang="ja-JP" altLang="en-US" sz="1800" b="1" dirty="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万円</a:t>
            </a:r>
          </a:p>
        </p:txBody>
      </p:sp>
      <p:sp>
        <p:nvSpPr>
          <p:cNvPr id="11" name="正方形/長方形 6"/>
          <p:cNvSpPr>
            <a:spLocks noChangeArrowheads="1"/>
          </p:cNvSpPr>
          <p:nvPr/>
        </p:nvSpPr>
        <p:spPr bwMode="auto">
          <a:xfrm>
            <a:off x="7513638" y="1193800"/>
            <a:ext cx="1112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（税別</a:t>
            </a:r>
            <a:r>
              <a:rPr lang="en-US" altLang="ja-JP"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a:t>
            </a:r>
            <a:r>
              <a:rPr lang="ja-JP" altLang="en-US"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グロス価格）</a:t>
            </a: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903413"/>
            <a:ext cx="1790700" cy="407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903413"/>
            <a:ext cx="1928813" cy="407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正方形/長方形 15"/>
          <p:cNvSpPr>
            <a:spLocks noChangeArrowheads="1"/>
          </p:cNvSpPr>
          <p:nvPr/>
        </p:nvSpPr>
        <p:spPr bwMode="auto">
          <a:xfrm>
            <a:off x="1592263" y="1700213"/>
            <a:ext cx="915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latin typeface="HGP創英角ｺﾞｼｯｸUB" panose="020B0900000000000000" pitchFamily="50" charset="-128"/>
                <a:ea typeface="HGP創英角ｺﾞｼｯｸUB" panose="020B0900000000000000" pitchFamily="50" charset="-128"/>
              </a:rPr>
              <a:t>（タイアップ事例）</a:t>
            </a:r>
            <a:endParaRPr lang="ja-JP" altLang="en-US" sz="800">
              <a:latin typeface="Times New Roman" panose="02020603050405020304" pitchFamily="18" charset="0"/>
              <a:ea typeface="HG丸ｺﾞｼｯｸM-PRO" panose="020F0600000000000000" pitchFamily="50" charset="-128"/>
            </a:endParaRPr>
          </a:p>
        </p:txBody>
      </p:sp>
      <p:sp>
        <p:nvSpPr>
          <p:cNvPr id="15" name="正方形/長方形 71"/>
          <p:cNvSpPr>
            <a:spLocks noChangeArrowheads="1"/>
          </p:cNvSpPr>
          <p:nvPr/>
        </p:nvSpPr>
        <p:spPr bwMode="auto">
          <a:xfrm>
            <a:off x="690563" y="6038850"/>
            <a:ext cx="8001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zh-TW" altLang="en-US" sz="800">
                <a:latin typeface="HGP創英角ｺﾞｼｯｸUB" panose="020B0900000000000000" pitchFamily="50" charset="-128"/>
                <a:ea typeface="HGP創英角ｺﾞｼｯｸUB" panose="020B0900000000000000" pitchFamily="50" charset="-128"/>
              </a:rPr>
              <a:t>全日本空輸様</a:t>
            </a:r>
            <a:endParaRPr lang="ja-JP" altLang="en-US" sz="800">
              <a:latin typeface="Times New Roman" panose="02020603050405020304" pitchFamily="18" charset="0"/>
              <a:ea typeface="HG丸ｺﾞｼｯｸM-PRO" panose="020F0600000000000000" pitchFamily="50" charset="-128"/>
            </a:endParaRPr>
          </a:p>
        </p:txBody>
      </p:sp>
      <p:sp>
        <p:nvSpPr>
          <p:cNvPr id="16" name="正方形/長方形 72"/>
          <p:cNvSpPr>
            <a:spLocks noChangeArrowheads="1"/>
          </p:cNvSpPr>
          <p:nvPr/>
        </p:nvSpPr>
        <p:spPr bwMode="auto">
          <a:xfrm>
            <a:off x="2398713" y="6038850"/>
            <a:ext cx="13795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latin typeface="HGP創英角ｺﾞｼｯｸUB" panose="020B0900000000000000" pitchFamily="50" charset="-128"/>
                <a:ea typeface="HGP創英角ｺﾞｼｯｸUB" panose="020B0900000000000000" pitchFamily="50" charset="-128"/>
              </a:rPr>
              <a:t>インターメスティック（</a:t>
            </a:r>
            <a:r>
              <a:rPr lang="en-US" altLang="ja-JP" sz="800">
                <a:latin typeface="HGP創英角ｺﾞｼｯｸUB" panose="020B0900000000000000" pitchFamily="50" charset="-128"/>
                <a:ea typeface="HGP創英角ｺﾞｼｯｸUB" panose="020B0900000000000000" pitchFamily="50" charset="-128"/>
              </a:rPr>
              <a:t>zoff</a:t>
            </a:r>
            <a:r>
              <a:rPr lang="ja-JP" altLang="en-US" sz="800">
                <a:latin typeface="HGP創英角ｺﾞｼｯｸUB" panose="020B0900000000000000" pitchFamily="50" charset="-128"/>
                <a:ea typeface="HGP創英角ｺﾞｼｯｸUB" panose="020B0900000000000000" pitchFamily="50" charset="-128"/>
              </a:rPr>
              <a:t>）様</a:t>
            </a:r>
            <a:endParaRPr lang="ja-JP" altLang="en-US" sz="800">
              <a:latin typeface="Times New Roman" panose="02020603050405020304" pitchFamily="18" charset="0"/>
              <a:ea typeface="HG丸ｺﾞｼｯｸM-PRO" panose="020F0600000000000000" pitchFamily="50" charset="-128"/>
            </a:endParaRPr>
          </a:p>
        </p:txBody>
      </p:sp>
      <p:pic>
        <p:nvPicPr>
          <p:cNvPr id="18" name="図 17"/>
          <p:cNvPicPr>
            <a:picLocks noChangeAspect="1"/>
          </p:cNvPicPr>
          <p:nvPr/>
        </p:nvPicPr>
        <p:blipFill>
          <a:blip r:embed="rId4"/>
          <a:stretch>
            <a:fillRect/>
          </a:stretch>
        </p:blipFill>
        <p:spPr>
          <a:xfrm>
            <a:off x="4640024" y="1903412"/>
            <a:ext cx="5021654" cy="5197996"/>
          </a:xfrm>
          <a:prstGeom prst="rect">
            <a:avLst/>
          </a:prstGeom>
        </p:spPr>
      </p:pic>
      <p:sp>
        <p:nvSpPr>
          <p:cNvPr id="21" name="Text Box 6"/>
          <p:cNvSpPr txBox="1">
            <a:spLocks noChangeArrowheads="1"/>
          </p:cNvSpPr>
          <p:nvPr/>
        </p:nvSpPr>
        <p:spPr bwMode="auto">
          <a:xfrm>
            <a:off x="63187" y="687648"/>
            <a:ext cx="2472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2000" b="1" dirty="0" smtClean="0">
                <a:latin typeface="+mn-ea"/>
                <a:ea typeface="+mn-ea"/>
              </a:rPr>
              <a:t>スタンダードプラン</a:t>
            </a:r>
            <a:endParaRPr lang="ja-JP" altLang="en-US" sz="2000" b="1" dirty="0" smtClean="0">
              <a:solidFill>
                <a:srgbClr val="C00000"/>
              </a:solidFill>
              <a:latin typeface="+mn-ea"/>
              <a:ea typeface="+mn-ea"/>
            </a:endParaRPr>
          </a:p>
        </p:txBody>
      </p:sp>
    </p:spTree>
    <p:extLst>
      <p:ext uri="{BB962C8B-B14F-4D97-AF65-F5344CB8AC3E}">
        <p14:creationId xmlns:p14="http://schemas.microsoft.com/office/powerpoint/2010/main" val="2202943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3560763" y="3160713"/>
            <a:ext cx="4940300" cy="539750"/>
          </a:xfrm>
          <a:prstGeom prst="roundRect">
            <a:avLst/>
          </a:prstGeom>
          <a:solidFill>
            <a:srgbClr val="EDEDED"/>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ja-JP" altLang="en-US" sz="1800">
              <a:solidFill>
                <a:prstClr val="black"/>
              </a:solidFill>
            </a:endParaRPr>
          </a:p>
        </p:txBody>
      </p:sp>
      <p:sp>
        <p:nvSpPr>
          <p:cNvPr id="19459" name="テキスト ボックス 1"/>
          <p:cNvSpPr txBox="1">
            <a:spLocks noChangeArrowheads="1"/>
          </p:cNvSpPr>
          <p:nvPr/>
        </p:nvSpPr>
        <p:spPr bwMode="auto">
          <a:xfrm>
            <a:off x="120650" y="230188"/>
            <a:ext cx="280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800" b="1">
                <a:solidFill>
                  <a:srgbClr val="000000"/>
                </a:solidFill>
              </a:rPr>
              <a:t>はじめに</a:t>
            </a:r>
          </a:p>
        </p:txBody>
      </p:sp>
      <p:sp>
        <p:nvSpPr>
          <p:cNvPr id="10" name="角丸四角形 9"/>
          <p:cNvSpPr/>
          <p:nvPr/>
        </p:nvSpPr>
        <p:spPr>
          <a:xfrm>
            <a:off x="3560763" y="1550988"/>
            <a:ext cx="4940300" cy="539750"/>
          </a:xfrm>
          <a:prstGeom prst="roundRect">
            <a:avLst/>
          </a:prstGeom>
          <a:solidFill>
            <a:srgbClr val="EDEDED"/>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ja-JP" altLang="en-US" sz="1800">
              <a:solidFill>
                <a:prstClr val="black"/>
              </a:solidFill>
            </a:endParaRPr>
          </a:p>
        </p:txBody>
      </p:sp>
      <p:sp>
        <p:nvSpPr>
          <p:cNvPr id="11" name="角丸四角形 10"/>
          <p:cNvSpPr/>
          <p:nvPr/>
        </p:nvSpPr>
        <p:spPr>
          <a:xfrm>
            <a:off x="3560763" y="2266950"/>
            <a:ext cx="4946650" cy="722313"/>
          </a:xfrm>
          <a:prstGeom prst="roundRect">
            <a:avLst/>
          </a:prstGeom>
          <a:solidFill>
            <a:srgbClr val="EDEDED"/>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ja-JP" altLang="en-US" sz="1800">
              <a:solidFill>
                <a:prstClr val="black"/>
              </a:solidFill>
            </a:endParaRPr>
          </a:p>
        </p:txBody>
      </p:sp>
      <p:sp>
        <p:nvSpPr>
          <p:cNvPr id="19462" name="テキスト ボックス 11"/>
          <p:cNvSpPr txBox="1">
            <a:spLocks noChangeArrowheads="1"/>
          </p:cNvSpPr>
          <p:nvPr/>
        </p:nvSpPr>
        <p:spPr bwMode="auto">
          <a:xfrm>
            <a:off x="3970338" y="2339975"/>
            <a:ext cx="4300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ts val="1925"/>
              </a:lnSpc>
              <a:spcBef>
                <a:spcPct val="0"/>
              </a:spcBef>
              <a:buFontTx/>
              <a:buNone/>
            </a:pPr>
            <a:r>
              <a:rPr kumimoji="0" lang="ja-JP" altLang="en-US" sz="1400" b="1">
                <a:solidFill>
                  <a:srgbClr val="41342F"/>
                </a:solidFill>
                <a:latin typeface="游ゴシック" panose="020B0400000000000000" pitchFamily="50" charset="-128"/>
              </a:rPr>
              <a:t>ブランド調査結果では、約</a:t>
            </a:r>
            <a:r>
              <a:rPr kumimoji="0" lang="en-US" altLang="ja-JP" sz="1400" b="1">
                <a:solidFill>
                  <a:srgbClr val="41342F"/>
                </a:solidFill>
                <a:latin typeface="游ゴシック" panose="020B0400000000000000" pitchFamily="50" charset="-128"/>
              </a:rPr>
              <a:t>8</a:t>
            </a:r>
            <a:r>
              <a:rPr kumimoji="0" lang="ja-JP" altLang="en-US" sz="1400" b="1">
                <a:solidFill>
                  <a:srgbClr val="41342F"/>
                </a:solidFill>
                <a:latin typeface="游ゴシック" panose="020B0400000000000000" pitchFamily="50" charset="-128"/>
              </a:rPr>
              <a:t>割の方が</a:t>
            </a:r>
            <a:r>
              <a:rPr kumimoji="0" lang="en-US" altLang="ja-JP" sz="1400" b="1">
                <a:solidFill>
                  <a:srgbClr val="41342F"/>
                </a:solidFill>
                <a:latin typeface="游ゴシック" panose="020B0400000000000000" pitchFamily="50" charset="-128"/>
              </a:rPr>
              <a:t/>
            </a:r>
            <a:br>
              <a:rPr kumimoji="0" lang="en-US" altLang="ja-JP" sz="1400" b="1">
                <a:solidFill>
                  <a:srgbClr val="41342F"/>
                </a:solidFill>
                <a:latin typeface="游ゴシック" panose="020B0400000000000000" pitchFamily="50" charset="-128"/>
              </a:rPr>
            </a:br>
            <a:r>
              <a:rPr kumimoji="0" lang="ja-JP" altLang="en-US" sz="1400" b="1">
                <a:solidFill>
                  <a:srgbClr val="41342F"/>
                </a:solidFill>
                <a:latin typeface="游ゴシック" panose="020B0400000000000000" pitchFamily="50" charset="-128"/>
              </a:rPr>
              <a:t>「地球の歩き方」に好意的な印象を持っています </a:t>
            </a:r>
            <a:r>
              <a:rPr kumimoji="0" lang="en-US" altLang="ja-JP" sz="900" b="1">
                <a:solidFill>
                  <a:srgbClr val="41342F"/>
                </a:solidFill>
                <a:latin typeface="游ゴシック" panose="020B0400000000000000" pitchFamily="50" charset="-128"/>
              </a:rPr>
              <a:t>※</a:t>
            </a:r>
            <a:endParaRPr kumimoji="0" lang="ja-JP" altLang="en-US" sz="900" b="1">
              <a:solidFill>
                <a:srgbClr val="41342F"/>
              </a:solidFill>
              <a:latin typeface="游ゴシック" panose="020B0400000000000000" pitchFamily="50" charset="-128"/>
            </a:endParaRPr>
          </a:p>
        </p:txBody>
      </p:sp>
      <p:pic>
        <p:nvPicPr>
          <p:cNvPr id="19463" name="Picture 12" descr="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0" y="1508125"/>
            <a:ext cx="18065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464" name="テキスト ボックス 5"/>
          <p:cNvSpPr txBox="1">
            <a:spLocks noChangeArrowheads="1"/>
          </p:cNvSpPr>
          <p:nvPr/>
        </p:nvSpPr>
        <p:spPr bwMode="auto">
          <a:xfrm>
            <a:off x="846138" y="4160838"/>
            <a:ext cx="203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685800" indent="-22860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en-US" altLang="ja-JP" sz="1200" b="1">
                <a:solidFill>
                  <a:srgbClr val="41342F"/>
                </a:solidFill>
                <a:latin typeface="游ゴシック" panose="020B0400000000000000" pitchFamily="50" charset="-128"/>
              </a:rPr>
              <a:t>40</a:t>
            </a:r>
            <a:r>
              <a:rPr lang="ja-JP" altLang="en-US" sz="1200" b="1">
                <a:solidFill>
                  <a:srgbClr val="41342F"/>
                </a:solidFill>
                <a:latin typeface="游ゴシック" panose="020B0400000000000000" pitchFamily="50" charset="-128"/>
              </a:rPr>
              <a:t>年以上にわたり、</a:t>
            </a:r>
            <a:r>
              <a:rPr lang="en-US" altLang="ja-JP" sz="1200" b="1">
                <a:solidFill>
                  <a:srgbClr val="41342F"/>
                </a:solidFill>
                <a:latin typeface="游ゴシック" panose="020B0400000000000000" pitchFamily="50" charset="-128"/>
              </a:rPr>
              <a:t/>
            </a:r>
            <a:br>
              <a:rPr lang="en-US" altLang="ja-JP" sz="1200" b="1">
                <a:solidFill>
                  <a:srgbClr val="41342F"/>
                </a:solidFill>
                <a:latin typeface="游ゴシック" panose="020B0400000000000000" pitchFamily="50" charset="-128"/>
              </a:rPr>
            </a:br>
            <a:r>
              <a:rPr lang="ja-JP" altLang="en-US" sz="1200" b="1">
                <a:solidFill>
                  <a:srgbClr val="41342F"/>
                </a:solidFill>
                <a:latin typeface="游ゴシック" panose="020B0400000000000000" pitchFamily="50" charset="-128"/>
              </a:rPr>
              <a:t>旅行情報を発信してきた</a:t>
            </a:r>
            <a:r>
              <a:rPr lang="en-US" altLang="ja-JP" sz="1200" b="1">
                <a:solidFill>
                  <a:srgbClr val="41342F"/>
                </a:solidFill>
                <a:latin typeface="游ゴシック" panose="020B0400000000000000" pitchFamily="50" charset="-128"/>
              </a:rPr>
              <a:t/>
            </a:r>
            <a:br>
              <a:rPr lang="en-US" altLang="ja-JP" sz="1200" b="1">
                <a:solidFill>
                  <a:srgbClr val="41342F"/>
                </a:solidFill>
                <a:latin typeface="游ゴシック" panose="020B0400000000000000" pitchFamily="50" charset="-128"/>
              </a:rPr>
            </a:br>
            <a:r>
              <a:rPr lang="ja-JP" altLang="en-US" sz="1200" b="1">
                <a:solidFill>
                  <a:srgbClr val="41342F"/>
                </a:solidFill>
                <a:latin typeface="游ゴシック" panose="020B0400000000000000" pitchFamily="50" charset="-128"/>
              </a:rPr>
              <a:t>海外旅行のバイブルです。</a:t>
            </a:r>
          </a:p>
        </p:txBody>
      </p:sp>
      <p:sp>
        <p:nvSpPr>
          <p:cNvPr id="19465" name="正方形/長方形 14"/>
          <p:cNvSpPr>
            <a:spLocks noChangeArrowheads="1"/>
          </p:cNvSpPr>
          <p:nvPr/>
        </p:nvSpPr>
        <p:spPr bwMode="auto">
          <a:xfrm>
            <a:off x="4678363" y="1666875"/>
            <a:ext cx="2803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ja-JP" sz="1400" b="1">
                <a:solidFill>
                  <a:srgbClr val="41342F"/>
                </a:solidFill>
                <a:latin typeface="游ゴシック" panose="020B0400000000000000" pitchFamily="50" charset="-128"/>
              </a:rPr>
              <a:t>世界</a:t>
            </a:r>
            <a:r>
              <a:rPr kumimoji="0" lang="en-US" altLang="ja-JP" sz="1400" b="1">
                <a:solidFill>
                  <a:srgbClr val="41342F"/>
                </a:solidFill>
                <a:latin typeface="游ゴシック" panose="020B0400000000000000" pitchFamily="50" charset="-128"/>
              </a:rPr>
              <a:t>160</a:t>
            </a:r>
            <a:r>
              <a:rPr kumimoji="0" lang="ja-JP" altLang="en-US" sz="1400" b="1">
                <a:solidFill>
                  <a:srgbClr val="41342F"/>
                </a:solidFill>
                <a:latin typeface="游ゴシック" panose="020B0400000000000000" pitchFamily="50" charset="-128"/>
              </a:rPr>
              <a:t>の国と地域を網羅</a:t>
            </a:r>
            <a:endParaRPr kumimoji="0" lang="ja-JP" altLang="en-US" sz="1400">
              <a:solidFill>
                <a:srgbClr val="41342F"/>
              </a:solidFill>
              <a:latin typeface="游ゴシック" panose="020B0400000000000000" pitchFamily="50" charset="-128"/>
            </a:endParaRPr>
          </a:p>
        </p:txBody>
      </p:sp>
      <p:sp>
        <p:nvSpPr>
          <p:cNvPr id="19466" name="正方形/長方形 15"/>
          <p:cNvSpPr>
            <a:spLocks noChangeArrowheads="1"/>
          </p:cNvSpPr>
          <p:nvPr/>
        </p:nvSpPr>
        <p:spPr bwMode="auto">
          <a:xfrm>
            <a:off x="5199063" y="3282950"/>
            <a:ext cx="1779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400" b="1">
                <a:solidFill>
                  <a:srgbClr val="41342F"/>
                </a:solidFill>
                <a:latin typeface="游ゴシック" panose="020B0400000000000000" pitchFamily="50" charset="-128"/>
              </a:rPr>
              <a:t>認知度は</a:t>
            </a:r>
            <a:r>
              <a:rPr kumimoji="0" lang="en-US" altLang="ja-JP" sz="1400" b="1">
                <a:solidFill>
                  <a:srgbClr val="41342F"/>
                </a:solidFill>
                <a:latin typeface="游ゴシック" panose="020B0400000000000000" pitchFamily="50" charset="-128"/>
              </a:rPr>
              <a:t>100</a:t>
            </a:r>
            <a:r>
              <a:rPr kumimoji="0" lang="ja-JP" altLang="en-US" sz="1400" b="1">
                <a:solidFill>
                  <a:srgbClr val="41342F"/>
                </a:solidFill>
                <a:latin typeface="游ゴシック" panose="020B0400000000000000" pitchFamily="50" charset="-128"/>
              </a:rPr>
              <a:t>％ </a:t>
            </a:r>
            <a:r>
              <a:rPr kumimoji="0" lang="en-US" altLang="ja-JP" sz="900" b="1">
                <a:solidFill>
                  <a:srgbClr val="41342F"/>
                </a:solidFill>
                <a:latin typeface="游ゴシック" panose="020B0400000000000000" pitchFamily="50" charset="-128"/>
              </a:rPr>
              <a:t>※</a:t>
            </a:r>
            <a:endParaRPr kumimoji="0" lang="ja-JP" altLang="en-US" sz="900" b="1">
              <a:solidFill>
                <a:srgbClr val="41342F"/>
              </a:solidFill>
              <a:latin typeface="游ゴシック" panose="020B0400000000000000" pitchFamily="50" charset="-128"/>
            </a:endParaRPr>
          </a:p>
        </p:txBody>
      </p:sp>
      <p:sp>
        <p:nvSpPr>
          <p:cNvPr id="19467" name="テキスト ボックス 16"/>
          <p:cNvSpPr txBox="1">
            <a:spLocks noChangeArrowheads="1"/>
          </p:cNvSpPr>
          <p:nvPr/>
        </p:nvSpPr>
        <p:spPr bwMode="auto">
          <a:xfrm>
            <a:off x="3951288" y="5964238"/>
            <a:ext cx="4956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en-US" altLang="ja-JP" sz="800">
              <a:solidFill>
                <a:srgbClr val="000000"/>
              </a:solidFill>
              <a:latin typeface="游ゴシック" panose="020B0400000000000000" pitchFamily="50" charset="-128"/>
            </a:endParaRPr>
          </a:p>
          <a:p>
            <a:pPr eaLnBrk="1" hangingPunct="1">
              <a:lnSpc>
                <a:spcPct val="100000"/>
              </a:lnSpc>
              <a:spcBef>
                <a:spcPct val="0"/>
              </a:spcBef>
              <a:buFontTx/>
              <a:buNone/>
            </a:pPr>
            <a:r>
              <a:rPr kumimoji="0" lang="en-US" altLang="ja-JP" sz="800">
                <a:solidFill>
                  <a:srgbClr val="000000"/>
                </a:solidFill>
                <a:latin typeface="游ゴシック" panose="020B0400000000000000" pitchFamily="50" charset="-128"/>
              </a:rPr>
              <a:t>※</a:t>
            </a:r>
            <a:r>
              <a:rPr lang="ja-JP" altLang="en-US" sz="800">
                <a:solidFill>
                  <a:srgbClr val="000000"/>
                </a:solidFill>
                <a:latin typeface="游ゴシック" panose="020B0400000000000000" pitchFamily="50" charset="-128"/>
              </a:rPr>
              <a:t>日本全国の</a:t>
            </a:r>
            <a:r>
              <a:rPr lang="en-US" altLang="ja-JP" sz="800">
                <a:solidFill>
                  <a:srgbClr val="000000"/>
                </a:solidFill>
                <a:latin typeface="游ゴシック" panose="020B0400000000000000" pitchFamily="50" charset="-128"/>
              </a:rPr>
              <a:t>18</a:t>
            </a:r>
            <a:r>
              <a:rPr lang="ja-JP" altLang="en-US" sz="800">
                <a:solidFill>
                  <a:srgbClr val="000000"/>
                </a:solidFill>
                <a:latin typeface="游ゴシック" panose="020B0400000000000000" pitchFamily="50" charset="-128"/>
              </a:rPr>
              <a:t>歳～</a:t>
            </a:r>
            <a:r>
              <a:rPr lang="en-US" altLang="ja-JP" sz="800">
                <a:solidFill>
                  <a:srgbClr val="000000"/>
                </a:solidFill>
                <a:latin typeface="游ゴシック" panose="020B0400000000000000" pitchFamily="50" charset="-128"/>
              </a:rPr>
              <a:t>70</a:t>
            </a:r>
            <a:r>
              <a:rPr lang="ja-JP" altLang="en-US" sz="800">
                <a:solidFill>
                  <a:srgbClr val="000000"/>
                </a:solidFill>
                <a:latin typeface="游ゴシック" panose="020B0400000000000000" pitchFamily="50" charset="-128"/>
              </a:rPr>
              <a:t>歳代の</a:t>
            </a:r>
            <a:r>
              <a:rPr lang="en-US" altLang="ja-JP" sz="800">
                <a:solidFill>
                  <a:srgbClr val="000000"/>
                </a:solidFill>
                <a:latin typeface="游ゴシック" panose="020B0400000000000000" pitchFamily="50" charset="-128"/>
              </a:rPr>
              <a:t>1000</a:t>
            </a:r>
            <a:r>
              <a:rPr lang="ja-JP" altLang="en-US" sz="800">
                <a:solidFill>
                  <a:srgbClr val="000000"/>
                </a:solidFill>
                <a:latin typeface="游ゴシック" panose="020B0400000000000000" pitchFamily="50" charset="-128"/>
              </a:rPr>
              <a:t>人を対象に調査を実施（協力：</a:t>
            </a:r>
            <a:r>
              <a:rPr lang="en-US" altLang="ja-JP" sz="800">
                <a:solidFill>
                  <a:srgbClr val="000000"/>
                </a:solidFill>
                <a:latin typeface="游ゴシック" panose="020B0400000000000000" pitchFamily="50" charset="-128"/>
              </a:rPr>
              <a:t>DMO</a:t>
            </a:r>
            <a:r>
              <a:rPr lang="ja-JP" altLang="en-US" sz="800">
                <a:solidFill>
                  <a:srgbClr val="000000"/>
                </a:solidFill>
                <a:latin typeface="游ゴシック" panose="020B0400000000000000" pitchFamily="50" charset="-128"/>
              </a:rPr>
              <a:t>リサーチ）</a:t>
            </a:r>
            <a:r>
              <a:rPr kumimoji="0" lang="zh-TW" altLang="en-US" sz="800">
                <a:solidFill>
                  <a:srgbClr val="000000"/>
                </a:solidFill>
                <a:latin typeface="游ゴシック" panose="020B0400000000000000" pitchFamily="50" charset="-128"/>
              </a:rPr>
              <a:t>調査時期：</a:t>
            </a:r>
            <a:r>
              <a:rPr kumimoji="0" lang="en-US" altLang="zh-TW" sz="800">
                <a:solidFill>
                  <a:srgbClr val="000000"/>
                </a:solidFill>
                <a:latin typeface="游ゴシック" panose="020B0400000000000000" pitchFamily="50" charset="-128"/>
              </a:rPr>
              <a:t>2022</a:t>
            </a:r>
            <a:r>
              <a:rPr kumimoji="0" lang="ja-JP" altLang="en-US" sz="800">
                <a:solidFill>
                  <a:srgbClr val="000000"/>
                </a:solidFill>
                <a:latin typeface="游ゴシック" panose="020B0400000000000000" pitchFamily="50" charset="-128"/>
              </a:rPr>
              <a:t>年</a:t>
            </a:r>
            <a:r>
              <a:rPr kumimoji="0" lang="en-US" altLang="ja-JP" sz="800">
                <a:solidFill>
                  <a:srgbClr val="000000"/>
                </a:solidFill>
                <a:latin typeface="游ゴシック" panose="020B0400000000000000" pitchFamily="50" charset="-128"/>
              </a:rPr>
              <a:t>2</a:t>
            </a:r>
            <a:r>
              <a:rPr kumimoji="0" lang="ja-JP" altLang="en-US" sz="800">
                <a:solidFill>
                  <a:srgbClr val="000000"/>
                </a:solidFill>
                <a:latin typeface="游ゴシック" panose="020B0400000000000000" pitchFamily="50" charset="-128"/>
              </a:rPr>
              <a:t>月</a:t>
            </a:r>
            <a:endParaRPr kumimoji="0" lang="zh-TW" altLang="en-US" sz="800">
              <a:solidFill>
                <a:srgbClr val="000000"/>
              </a:solidFill>
              <a:latin typeface="游ゴシック" panose="020B0400000000000000" pitchFamily="50" charset="-128"/>
            </a:endParaRPr>
          </a:p>
        </p:txBody>
      </p:sp>
      <p:sp>
        <p:nvSpPr>
          <p:cNvPr id="19468" name="テキスト ボックス 17"/>
          <p:cNvSpPr txBox="1">
            <a:spLocks noChangeArrowheads="1"/>
          </p:cNvSpPr>
          <p:nvPr/>
        </p:nvSpPr>
        <p:spPr bwMode="auto">
          <a:xfrm>
            <a:off x="250825" y="596900"/>
            <a:ext cx="8656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en-US" altLang="ja-JP" sz="1400">
                <a:solidFill>
                  <a:srgbClr val="000000"/>
                </a:solidFill>
                <a:latin typeface="游ゴシック" panose="020B0400000000000000" pitchFamily="50" charset="-128"/>
              </a:rPr>
              <a:t>『</a:t>
            </a:r>
            <a:r>
              <a:rPr kumimoji="0" lang="ja-JP" altLang="en-US" sz="1400">
                <a:solidFill>
                  <a:srgbClr val="000000"/>
                </a:solidFill>
                <a:latin typeface="游ゴシック" panose="020B0400000000000000" pitchFamily="50" charset="-128"/>
              </a:rPr>
              <a:t>地球の歩き方</a:t>
            </a:r>
            <a:r>
              <a:rPr kumimoji="0" lang="en-US" altLang="ja-JP" sz="1400">
                <a:solidFill>
                  <a:srgbClr val="000000"/>
                </a:solidFill>
                <a:latin typeface="游ゴシック" panose="020B0400000000000000" pitchFamily="50" charset="-128"/>
              </a:rPr>
              <a:t>』</a:t>
            </a:r>
            <a:r>
              <a:rPr kumimoji="0" lang="ja-JP" altLang="en-US" sz="1400">
                <a:solidFill>
                  <a:srgbClr val="000000"/>
                </a:solidFill>
                <a:latin typeface="游ゴシック" panose="020B0400000000000000" pitchFamily="50" charset="-128"/>
              </a:rPr>
              <a:t>は海外旅行のバイブルとして、</a:t>
            </a:r>
            <a:r>
              <a:rPr kumimoji="0" lang="en-US" altLang="ja-JP" sz="1400">
                <a:solidFill>
                  <a:srgbClr val="000000"/>
                </a:solidFill>
                <a:latin typeface="游ゴシック" panose="020B0400000000000000" pitchFamily="50" charset="-128"/>
              </a:rPr>
              <a:t>1979</a:t>
            </a:r>
            <a:r>
              <a:rPr kumimoji="0" lang="ja-JP" altLang="en-US" sz="1400">
                <a:solidFill>
                  <a:srgbClr val="000000"/>
                </a:solidFill>
                <a:latin typeface="游ゴシック" panose="020B0400000000000000" pitchFamily="50" charset="-128"/>
              </a:rPr>
              <a:t>年の創刊以来、</a:t>
            </a:r>
            <a:r>
              <a:rPr kumimoji="0" lang="en-US" altLang="ja-JP" sz="1400">
                <a:solidFill>
                  <a:srgbClr val="000000"/>
                </a:solidFill>
                <a:latin typeface="游ゴシック" panose="020B0400000000000000" pitchFamily="50" charset="-128"/>
              </a:rPr>
              <a:t>40</a:t>
            </a:r>
            <a:r>
              <a:rPr kumimoji="0" lang="ja-JP" altLang="en-US" sz="1400">
                <a:solidFill>
                  <a:srgbClr val="000000"/>
                </a:solidFill>
                <a:latin typeface="游ゴシック" panose="020B0400000000000000" pitchFamily="50" charset="-128"/>
              </a:rPr>
              <a:t>年以上にわたり個人旅行者を中心に、圧倒的な情報量で読者から高い支持と信頼を得ています。</a:t>
            </a:r>
            <a:endParaRPr kumimoji="0" lang="en-US" altLang="ja-JP" sz="1400">
              <a:solidFill>
                <a:srgbClr val="000000"/>
              </a:solidFill>
              <a:latin typeface="游ゴシック" panose="020B0400000000000000" pitchFamily="50" charset="-128"/>
            </a:endParaRPr>
          </a:p>
          <a:p>
            <a:pPr eaLnBrk="1" hangingPunct="1">
              <a:lnSpc>
                <a:spcPct val="100000"/>
              </a:lnSpc>
              <a:spcBef>
                <a:spcPct val="0"/>
              </a:spcBef>
              <a:buFontTx/>
              <a:buNone/>
            </a:pPr>
            <a:r>
              <a:rPr kumimoji="0" lang="ja-JP" altLang="en-US" sz="1400">
                <a:solidFill>
                  <a:srgbClr val="000000"/>
                </a:solidFill>
                <a:latin typeface="游ゴシック" panose="020B0400000000000000" pitchFamily="50" charset="-128"/>
              </a:rPr>
              <a:t>近年は、旅の図鑑シリーズ・地球の歩き方国内版の発行や、「月刊 ムー」「ジョジョの奇妙な冒険」とのコラボ書籍の発行など多様な展開を行い、新たなファン層を増やしています。</a:t>
            </a:r>
            <a:endParaRPr kumimoji="0" lang="en-US" altLang="ja-JP" sz="1400">
              <a:solidFill>
                <a:srgbClr val="000000"/>
              </a:solidFill>
              <a:latin typeface="游ゴシック" panose="020B0400000000000000" pitchFamily="50" charset="-128"/>
            </a:endParaRPr>
          </a:p>
        </p:txBody>
      </p:sp>
      <p:pic>
        <p:nvPicPr>
          <p:cNvPr id="19469" name="図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596805">
            <a:off x="649288" y="3798888"/>
            <a:ext cx="230981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0" name="グループ化 24"/>
          <p:cNvGrpSpPr>
            <a:grpSpLocks/>
          </p:cNvGrpSpPr>
          <p:nvPr/>
        </p:nvGrpSpPr>
        <p:grpSpPr bwMode="auto">
          <a:xfrm>
            <a:off x="3970338" y="3957638"/>
            <a:ext cx="3943350" cy="1900237"/>
            <a:chOff x="3931928" y="4373014"/>
            <a:chExt cx="3943899" cy="1901064"/>
          </a:xfrm>
        </p:grpSpPr>
        <p:pic>
          <p:nvPicPr>
            <p:cNvPr id="19474"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1928" y="4373014"/>
              <a:ext cx="2019300" cy="188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8850" y="4380177"/>
              <a:ext cx="1806977" cy="18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p:cNvSpPr/>
            <p:nvPr/>
          </p:nvSpPr>
          <p:spPr>
            <a:xfrm>
              <a:off x="5951509" y="4373014"/>
              <a:ext cx="117491" cy="1882006"/>
            </a:xfrm>
            <a:prstGeom prst="rect">
              <a:avLst/>
            </a:prstGeom>
            <a:solidFill>
              <a:srgbClr val="FCFCD0"/>
            </a:solidFill>
            <a:ln>
              <a:solidFill>
                <a:srgbClr val="FCFC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21" name="正方形/長方形 20"/>
            <p:cNvSpPr/>
            <p:nvPr/>
          </p:nvSpPr>
          <p:spPr>
            <a:xfrm>
              <a:off x="5868948" y="5327516"/>
              <a:ext cx="82561" cy="927503"/>
            </a:xfrm>
            <a:prstGeom prst="rect">
              <a:avLst/>
            </a:prstGeom>
            <a:solidFill>
              <a:srgbClr val="FCFCD0"/>
            </a:solidFill>
            <a:ln>
              <a:solidFill>
                <a:srgbClr val="FCFC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22" name="正方形/長方形 21"/>
            <p:cNvSpPr/>
            <p:nvPr/>
          </p:nvSpPr>
          <p:spPr>
            <a:xfrm>
              <a:off x="6042009" y="4380954"/>
              <a:ext cx="336597" cy="512986"/>
            </a:xfrm>
            <a:prstGeom prst="rect">
              <a:avLst/>
            </a:prstGeom>
            <a:solidFill>
              <a:srgbClr val="FCFCD0"/>
            </a:solidFill>
            <a:ln>
              <a:solidFill>
                <a:srgbClr val="FCFC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23" name="正方形/長方形 22"/>
            <p:cNvSpPr/>
            <p:nvPr/>
          </p:nvSpPr>
          <p:spPr>
            <a:xfrm>
              <a:off x="6042009" y="4787531"/>
              <a:ext cx="209579" cy="230288"/>
            </a:xfrm>
            <a:prstGeom prst="rect">
              <a:avLst/>
            </a:prstGeom>
            <a:solidFill>
              <a:srgbClr val="FCFCD0"/>
            </a:solidFill>
            <a:ln>
              <a:solidFill>
                <a:srgbClr val="FCFC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24" name="正方形/長方形 23"/>
            <p:cNvSpPr/>
            <p:nvPr/>
          </p:nvSpPr>
          <p:spPr>
            <a:xfrm>
              <a:off x="5946745" y="4998761"/>
              <a:ext cx="209579" cy="230287"/>
            </a:xfrm>
            <a:prstGeom prst="rect">
              <a:avLst/>
            </a:prstGeom>
            <a:solidFill>
              <a:srgbClr val="FCFCD0"/>
            </a:solidFill>
            <a:ln>
              <a:solidFill>
                <a:srgbClr val="FCFC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grpSp>
      <p:pic>
        <p:nvPicPr>
          <p:cNvPr id="19471" name="Picture 2" descr="地球の歩き方 BOOKS  地球の歩き方ムー　～異世界（パラレルワールド）の歩き方～超古代文明 オーパーツ 聖地 ＵＦＯ ＵＭ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8275" y="4911725"/>
            <a:ext cx="82867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4" descr="地球の歩き方 JOJO ジョジョの奇妙な冒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21584">
            <a:off x="2478088" y="4905375"/>
            <a:ext cx="885825"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 descr="世界のすごい駅　旅情あふれる珠玉の鉄道駅と地下鉄駅１７０選"/>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9655">
            <a:off x="250825" y="4981575"/>
            <a:ext cx="9032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0" y="1163638"/>
            <a:ext cx="869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solidFill>
                  <a:srgbClr val="CC0000"/>
                </a:solidFill>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　地球の歩き方 編集部がオリジナルの世界観で、ユーザーの興味関心が高いタイアップ記事を制作します。</a:t>
            </a:r>
            <a:endParaRPr lang="en-US" altLang="ja-JP" sz="1200" dirty="0">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endParaRPr lang="en-US" altLang="ja-JP" sz="400" dirty="0">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200" dirty="0">
                <a:solidFill>
                  <a:srgbClr val="CC0000"/>
                </a:solidFill>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　参画料金がコンパクトでご参画しやすい「ライトプラン」です。</a:t>
            </a:r>
          </a:p>
        </p:txBody>
      </p:sp>
      <p:sp>
        <p:nvSpPr>
          <p:cNvPr id="19" name="AutoShape 41"/>
          <p:cNvSpPr>
            <a:spLocks noChangeArrowheads="1"/>
          </p:cNvSpPr>
          <p:nvPr/>
        </p:nvSpPr>
        <p:spPr bwMode="auto">
          <a:xfrm>
            <a:off x="150813" y="264583"/>
            <a:ext cx="4495800" cy="350838"/>
          </a:xfrm>
          <a:prstGeom prst="roundRect">
            <a:avLst>
              <a:gd name="adj" fmla="val 16667"/>
            </a:avLst>
          </a:prstGeom>
          <a:solidFill>
            <a:srgbClr val="C00000"/>
          </a:solidFill>
          <a:ln w="28575">
            <a:solidFill>
              <a:schemeClr val="tx2">
                <a:lumMod val="50000"/>
                <a:lumOff val="50000"/>
              </a:schemeClr>
            </a:solid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600" dirty="0" smtClean="0">
                <a:solidFill>
                  <a:schemeClr val="bg1"/>
                </a:solidFill>
                <a:latin typeface="HGP創英角ｺﾞｼｯｸUB" panose="020B0900000000000000" pitchFamily="50" charset="-128"/>
                <a:ea typeface="HGP創英角ｺﾞｼｯｸUB" panose="020B0900000000000000" pitchFamily="50" charset="-128"/>
              </a:rPr>
              <a:t>タイアップ</a:t>
            </a:r>
            <a:r>
              <a:rPr lang="ja-JP" altLang="en-US" sz="1600" dirty="0">
                <a:solidFill>
                  <a:schemeClr val="bg1"/>
                </a:solidFill>
                <a:latin typeface="HGP創英角ｺﾞｼｯｸUB" panose="020B0900000000000000" pitchFamily="50" charset="-128"/>
                <a:ea typeface="HGP創英角ｺﾞｼｯｸUB" panose="020B0900000000000000" pitchFamily="50" charset="-128"/>
              </a:rPr>
              <a:t>広告</a:t>
            </a:r>
            <a:r>
              <a:rPr lang="ja-JP" altLang="en-US" sz="1600" dirty="0" smtClean="0">
                <a:solidFill>
                  <a:schemeClr val="bg1"/>
                </a:solidFill>
                <a:latin typeface="HGP創英角ｺﾞｼｯｸUB" panose="020B0900000000000000" pitchFamily="50" charset="-128"/>
                <a:ea typeface="HGP創英角ｺﾞｼｯｸUB" panose="020B0900000000000000" pitchFamily="50" charset="-128"/>
              </a:rPr>
              <a:t>企画のセットプラン</a:t>
            </a:r>
            <a:endParaRPr lang="ja-JP" altLang="en-US"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0" name="角丸四角形 19"/>
          <p:cNvSpPr/>
          <p:nvPr/>
        </p:nvSpPr>
        <p:spPr>
          <a:xfrm>
            <a:off x="7019925" y="695325"/>
            <a:ext cx="1889125" cy="749300"/>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21" name="正方形/長方形 5"/>
          <p:cNvSpPr>
            <a:spLocks noChangeArrowheads="1"/>
          </p:cNvSpPr>
          <p:nvPr/>
        </p:nvSpPr>
        <p:spPr bwMode="auto">
          <a:xfrm>
            <a:off x="7177088" y="692150"/>
            <a:ext cx="1576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b="1">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80</a:t>
            </a:r>
            <a:r>
              <a:rPr lang="ja-JP" altLang="en-US" sz="1800" b="1">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万円</a:t>
            </a:r>
          </a:p>
        </p:txBody>
      </p:sp>
      <p:sp>
        <p:nvSpPr>
          <p:cNvPr id="22" name="正方形/長方形 6"/>
          <p:cNvSpPr>
            <a:spLocks noChangeArrowheads="1"/>
          </p:cNvSpPr>
          <p:nvPr/>
        </p:nvSpPr>
        <p:spPr bwMode="auto">
          <a:xfrm>
            <a:off x="7513638" y="1193800"/>
            <a:ext cx="1112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（税別</a:t>
            </a:r>
            <a:r>
              <a:rPr lang="en-US" altLang="ja-JP"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a:t>
            </a:r>
            <a:r>
              <a:rPr lang="ja-JP" altLang="en-US" sz="800">
                <a:solidFill>
                  <a:srgbClr val="FF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グロス価格）</a:t>
            </a:r>
          </a:p>
        </p:txBody>
      </p:sp>
      <p:pic>
        <p:nvPicPr>
          <p:cNvPr id="23" name="図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903413"/>
            <a:ext cx="1790700" cy="407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903413"/>
            <a:ext cx="1928813" cy="407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正方形/長方形 15"/>
          <p:cNvSpPr>
            <a:spLocks noChangeArrowheads="1"/>
          </p:cNvSpPr>
          <p:nvPr/>
        </p:nvSpPr>
        <p:spPr bwMode="auto">
          <a:xfrm>
            <a:off x="1592263" y="1700213"/>
            <a:ext cx="915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latin typeface="HGP創英角ｺﾞｼｯｸUB" panose="020B0900000000000000" pitchFamily="50" charset="-128"/>
                <a:ea typeface="HGP創英角ｺﾞｼｯｸUB" panose="020B0900000000000000" pitchFamily="50" charset="-128"/>
              </a:rPr>
              <a:t>（タイアップ事例）</a:t>
            </a:r>
            <a:endParaRPr lang="ja-JP" altLang="en-US" sz="800">
              <a:latin typeface="Times New Roman" panose="02020603050405020304" pitchFamily="18" charset="0"/>
              <a:ea typeface="HG丸ｺﾞｼｯｸM-PRO" panose="020F0600000000000000" pitchFamily="50" charset="-128"/>
            </a:endParaRPr>
          </a:p>
        </p:txBody>
      </p:sp>
      <p:sp>
        <p:nvSpPr>
          <p:cNvPr id="26" name="正方形/長方形 71"/>
          <p:cNvSpPr>
            <a:spLocks noChangeArrowheads="1"/>
          </p:cNvSpPr>
          <p:nvPr/>
        </p:nvSpPr>
        <p:spPr bwMode="auto">
          <a:xfrm>
            <a:off x="690563" y="6038850"/>
            <a:ext cx="8001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zh-TW" altLang="en-US" sz="800">
                <a:latin typeface="HGP創英角ｺﾞｼｯｸUB" panose="020B0900000000000000" pitchFamily="50" charset="-128"/>
                <a:ea typeface="HGP創英角ｺﾞｼｯｸUB" panose="020B0900000000000000" pitchFamily="50" charset="-128"/>
              </a:rPr>
              <a:t>全日本空輸様</a:t>
            </a:r>
            <a:endParaRPr lang="ja-JP" altLang="en-US" sz="800">
              <a:latin typeface="Times New Roman" panose="02020603050405020304" pitchFamily="18" charset="0"/>
              <a:ea typeface="HG丸ｺﾞｼｯｸM-PRO" panose="020F0600000000000000" pitchFamily="50" charset="-128"/>
            </a:endParaRPr>
          </a:p>
        </p:txBody>
      </p:sp>
      <p:sp>
        <p:nvSpPr>
          <p:cNvPr id="27" name="正方形/長方形 72"/>
          <p:cNvSpPr>
            <a:spLocks noChangeArrowheads="1"/>
          </p:cNvSpPr>
          <p:nvPr/>
        </p:nvSpPr>
        <p:spPr bwMode="auto">
          <a:xfrm>
            <a:off x="2398713" y="6038850"/>
            <a:ext cx="13795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latin typeface="HGP創英角ｺﾞｼｯｸUB" panose="020B0900000000000000" pitchFamily="50" charset="-128"/>
                <a:ea typeface="HGP創英角ｺﾞｼｯｸUB" panose="020B0900000000000000" pitchFamily="50" charset="-128"/>
              </a:rPr>
              <a:t>インターメスティック（</a:t>
            </a:r>
            <a:r>
              <a:rPr lang="en-US" altLang="ja-JP" sz="800">
                <a:latin typeface="HGP創英角ｺﾞｼｯｸUB" panose="020B0900000000000000" pitchFamily="50" charset="-128"/>
                <a:ea typeface="HGP創英角ｺﾞｼｯｸUB" panose="020B0900000000000000" pitchFamily="50" charset="-128"/>
              </a:rPr>
              <a:t>zoff</a:t>
            </a:r>
            <a:r>
              <a:rPr lang="ja-JP" altLang="en-US" sz="800">
                <a:latin typeface="HGP創英角ｺﾞｼｯｸUB" panose="020B0900000000000000" pitchFamily="50" charset="-128"/>
                <a:ea typeface="HGP創英角ｺﾞｼｯｸUB" panose="020B0900000000000000" pitchFamily="50" charset="-128"/>
              </a:rPr>
              <a:t>）様</a:t>
            </a:r>
            <a:endParaRPr lang="ja-JP" altLang="en-US" sz="800">
              <a:latin typeface="Times New Roman" panose="02020603050405020304" pitchFamily="18" charset="0"/>
              <a:ea typeface="HG丸ｺﾞｼｯｸM-PRO" panose="020F0600000000000000" pitchFamily="50" charset="-128"/>
            </a:endParaRPr>
          </a:p>
        </p:txBody>
      </p:sp>
      <p:pic>
        <p:nvPicPr>
          <p:cNvPr id="3" name="図 2"/>
          <p:cNvPicPr>
            <a:picLocks noChangeAspect="1"/>
          </p:cNvPicPr>
          <p:nvPr/>
        </p:nvPicPr>
        <p:blipFill>
          <a:blip r:embed="rId4"/>
          <a:stretch>
            <a:fillRect/>
          </a:stretch>
        </p:blipFill>
        <p:spPr>
          <a:xfrm>
            <a:off x="4394393" y="1680245"/>
            <a:ext cx="5565389" cy="5599117"/>
          </a:xfrm>
          <a:prstGeom prst="rect">
            <a:avLst/>
          </a:prstGeom>
        </p:spPr>
      </p:pic>
      <p:sp>
        <p:nvSpPr>
          <p:cNvPr id="29" name="Text Box 6"/>
          <p:cNvSpPr txBox="1">
            <a:spLocks noChangeArrowheads="1"/>
          </p:cNvSpPr>
          <p:nvPr/>
        </p:nvSpPr>
        <p:spPr bwMode="auto">
          <a:xfrm>
            <a:off x="150813" y="734953"/>
            <a:ext cx="2472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2000" b="1" dirty="0">
                <a:latin typeface="+mn-ea"/>
                <a:ea typeface="+mn-ea"/>
              </a:rPr>
              <a:t>ライト</a:t>
            </a:r>
            <a:r>
              <a:rPr lang="ja-JP" altLang="en-US" sz="2000" b="1" dirty="0" smtClean="0">
                <a:latin typeface="+mn-ea"/>
                <a:ea typeface="+mn-ea"/>
              </a:rPr>
              <a:t>プラン</a:t>
            </a:r>
            <a:endParaRPr lang="ja-JP" altLang="en-US" sz="2000" b="1" dirty="0" smtClean="0">
              <a:solidFill>
                <a:srgbClr val="C00000"/>
              </a:solidFill>
              <a:latin typeface="+mn-ea"/>
              <a:ea typeface="+mn-ea"/>
            </a:endParaRPr>
          </a:p>
        </p:txBody>
      </p:sp>
    </p:spTree>
    <p:extLst>
      <p:ext uri="{BB962C8B-B14F-4D97-AF65-F5344CB8AC3E}">
        <p14:creationId xmlns:p14="http://schemas.microsoft.com/office/powerpoint/2010/main" val="2292752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図 2"/>
          <p:cNvPicPr>
            <a:picLocks noChangeAspect="1"/>
          </p:cNvPicPr>
          <p:nvPr/>
        </p:nvPicPr>
        <p:blipFill>
          <a:blip r:embed="rId2">
            <a:extLst>
              <a:ext uri="{28A0092B-C50C-407E-A947-70E740481C1C}">
                <a14:useLocalDpi xmlns:a14="http://schemas.microsoft.com/office/drawing/2010/main" val="0"/>
              </a:ext>
            </a:extLst>
          </a:blip>
          <a:srcRect l="17709" t="24734" r="16995" b="52499"/>
          <a:stretch>
            <a:fillRect/>
          </a:stretch>
        </p:blipFill>
        <p:spPr bwMode="auto">
          <a:xfrm>
            <a:off x="1042988" y="2708275"/>
            <a:ext cx="69405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2592388" y="2490788"/>
            <a:ext cx="3984625" cy="18859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pic>
        <p:nvPicPr>
          <p:cNvPr id="35843"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75" y="3933825"/>
            <a:ext cx="1835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2865438"/>
            <a:ext cx="17811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1871663"/>
            <a:ext cx="172085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3862388"/>
            <a:ext cx="17335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688" y="2849563"/>
            <a:ext cx="17335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図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275" y="1858963"/>
            <a:ext cx="173355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図 9"/>
          <p:cNvPicPr>
            <a:picLocks noChangeAspect="1"/>
          </p:cNvPicPr>
          <p:nvPr/>
        </p:nvPicPr>
        <p:blipFill>
          <a:blip r:embed="rId6" cstate="print">
            <a:extLst>
              <a:ext uri="{28A0092B-C50C-407E-A947-70E740481C1C}">
                <a14:useLocalDpi xmlns:a14="http://schemas.microsoft.com/office/drawing/2010/main" val="0"/>
              </a:ext>
            </a:extLst>
          </a:blip>
          <a:srcRect l="17709" t="24734" r="16995" b="52499"/>
          <a:stretch>
            <a:fillRect/>
          </a:stretch>
        </p:blipFill>
        <p:spPr bwMode="auto">
          <a:xfrm>
            <a:off x="2427288" y="1060450"/>
            <a:ext cx="334486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1"/>
          <p:cNvSpPr txBox="1">
            <a:spLocks/>
          </p:cNvSpPr>
          <p:nvPr/>
        </p:nvSpPr>
        <p:spPr>
          <a:xfrm>
            <a:off x="5743575" y="1390650"/>
            <a:ext cx="1666875" cy="46831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800" b="1" smtClean="0">
                <a:latin typeface="+mn-ea"/>
                <a:ea typeface="+mn-ea"/>
              </a:rPr>
              <a:t>って</a:t>
            </a:r>
            <a:r>
              <a:rPr lang="en-US" altLang="ja-JP" sz="1800" b="1" smtClean="0">
                <a:latin typeface="+mn-ea"/>
                <a:ea typeface="+mn-ea"/>
              </a:rPr>
              <a:t>…</a:t>
            </a:r>
            <a:r>
              <a:rPr lang="ja-JP" altLang="en-US" sz="1800" b="1" smtClean="0">
                <a:latin typeface="+mn-ea"/>
                <a:ea typeface="+mn-ea"/>
              </a:rPr>
              <a:t>？</a:t>
            </a:r>
            <a:r>
              <a:rPr lang="en-US" altLang="ja-JP" sz="1800" b="1" smtClean="0">
                <a:latin typeface="+mn-ea"/>
                <a:ea typeface="+mn-ea"/>
              </a:rPr>
              <a:t> </a:t>
            </a:r>
            <a:r>
              <a:rPr lang="en-US" altLang="ja-JP" sz="2100" b="1" smtClean="0">
                <a:latin typeface="+mn-ea"/>
                <a:ea typeface="+mn-ea"/>
              </a:rPr>
              <a:t/>
            </a:r>
            <a:br>
              <a:rPr lang="en-US" altLang="ja-JP" sz="2100" b="1" smtClean="0">
                <a:latin typeface="+mn-ea"/>
                <a:ea typeface="+mn-ea"/>
              </a:rPr>
            </a:br>
            <a:endParaRPr lang="ja-JP" altLang="en-US" sz="2100" b="1" dirty="0">
              <a:latin typeface="+mn-ea"/>
              <a:ea typeface="+mn-ea"/>
            </a:endParaRPr>
          </a:p>
        </p:txBody>
      </p:sp>
      <p:pic>
        <p:nvPicPr>
          <p:cNvPr id="35851" name="コンテンツ プレースホルダー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3813" y="3149600"/>
            <a:ext cx="5397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図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30438" y="3095625"/>
            <a:ext cx="4841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図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30500" y="2524125"/>
            <a:ext cx="482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図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6388" y="2881313"/>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図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19388" y="3683000"/>
            <a:ext cx="482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図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1050" y="3846513"/>
            <a:ext cx="5397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右矢印 17"/>
          <p:cNvSpPr/>
          <p:nvPr/>
        </p:nvSpPr>
        <p:spPr>
          <a:xfrm rot="1286572">
            <a:off x="3375025" y="2968625"/>
            <a:ext cx="608013" cy="1047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19" name="右矢印 18"/>
          <p:cNvSpPr/>
          <p:nvPr/>
        </p:nvSpPr>
        <p:spPr>
          <a:xfrm>
            <a:off x="3411538" y="3271838"/>
            <a:ext cx="608012" cy="1031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0" name="右矢印 19"/>
          <p:cNvSpPr/>
          <p:nvPr/>
        </p:nvSpPr>
        <p:spPr>
          <a:xfrm rot="20304546">
            <a:off x="3376613" y="3589338"/>
            <a:ext cx="608012" cy="1031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1" name="右矢印 20"/>
          <p:cNvSpPr/>
          <p:nvPr/>
        </p:nvSpPr>
        <p:spPr>
          <a:xfrm rot="20482785">
            <a:off x="5165725" y="2968625"/>
            <a:ext cx="606425" cy="1047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2" name="右矢印 21"/>
          <p:cNvSpPr/>
          <p:nvPr/>
        </p:nvSpPr>
        <p:spPr>
          <a:xfrm>
            <a:off x="5205413" y="3289300"/>
            <a:ext cx="608012" cy="1031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3" name="右矢印 22"/>
          <p:cNvSpPr/>
          <p:nvPr/>
        </p:nvSpPr>
        <p:spPr>
          <a:xfrm rot="1094382">
            <a:off x="5164138" y="3609975"/>
            <a:ext cx="606425" cy="1031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4" name="テキスト ボックス 23"/>
          <p:cNvSpPr txBox="1"/>
          <p:nvPr/>
        </p:nvSpPr>
        <p:spPr>
          <a:xfrm>
            <a:off x="487363" y="4932363"/>
            <a:ext cx="8169275" cy="688975"/>
          </a:xfrm>
          <a:prstGeom prst="rect">
            <a:avLst/>
          </a:prstGeom>
          <a:noFill/>
        </p:spPr>
        <p:txBody>
          <a:bodyPr>
            <a:spAutoFit/>
          </a:bodyPr>
          <a:lstStyle/>
          <a:p>
            <a:pPr algn="ctr">
              <a:defRPr/>
            </a:pPr>
            <a:r>
              <a:rPr lang="en-US" altLang="ja-JP" sz="1238" b="1" spc="98" dirty="0">
                <a:latin typeface="+mn-ea"/>
                <a:ea typeface="+mn-ea"/>
              </a:rPr>
              <a:t>20</a:t>
            </a:r>
            <a:r>
              <a:rPr lang="ja-JP" altLang="en-US" sz="1238" b="1" spc="98" dirty="0">
                <a:latin typeface="+mn-ea"/>
                <a:ea typeface="+mn-ea"/>
              </a:rPr>
              <a:t>年</a:t>
            </a:r>
            <a:r>
              <a:rPr lang="en-US" altLang="ja-JP" sz="1238" b="1" spc="98" dirty="0">
                <a:latin typeface="+mn-ea"/>
                <a:ea typeface="+mn-ea"/>
              </a:rPr>
              <a:t>11</a:t>
            </a:r>
            <a:r>
              <a:rPr lang="ja-JP" altLang="en-US" sz="1238" b="1" spc="98" dirty="0">
                <a:latin typeface="+mn-ea"/>
                <a:ea typeface="+mn-ea"/>
              </a:rPr>
              <a:t>月に発足した、地球の歩き方初の</a:t>
            </a:r>
            <a:r>
              <a:rPr lang="en-US" altLang="ja-JP" sz="1238" b="1" spc="98" dirty="0" err="1">
                <a:latin typeface="+mn-ea"/>
                <a:ea typeface="+mn-ea"/>
              </a:rPr>
              <a:t>BtoC</a:t>
            </a:r>
            <a:r>
              <a:rPr lang="ja-JP" altLang="en-US" sz="1238" b="1" spc="98" dirty="0">
                <a:latin typeface="+mn-ea"/>
                <a:ea typeface="+mn-ea"/>
              </a:rPr>
              <a:t>向ウェビナー。</a:t>
            </a:r>
            <a:endParaRPr lang="en-US" altLang="ja-JP" sz="1238" b="1" spc="98" dirty="0">
              <a:latin typeface="+mn-ea"/>
              <a:ea typeface="+mn-ea"/>
            </a:endParaRPr>
          </a:p>
          <a:p>
            <a:pPr algn="ctr">
              <a:defRPr/>
            </a:pPr>
            <a:r>
              <a:rPr lang="ja-JP" altLang="en-US" sz="1238" b="1" spc="98" dirty="0">
                <a:latin typeface="+mn-ea"/>
                <a:ea typeface="+mn-ea"/>
              </a:rPr>
              <a:t>オンラインで、地球の歩き方読者との</a:t>
            </a:r>
            <a:r>
              <a:rPr lang="ja-JP" altLang="en-US" sz="1400" b="1" spc="98" dirty="0">
                <a:solidFill>
                  <a:srgbClr val="DF5656"/>
                </a:solidFill>
                <a:latin typeface="+mn-ea"/>
                <a:ea typeface="+mn-ea"/>
              </a:rPr>
              <a:t>リアルタイムでダイレクトなコミュニケーション</a:t>
            </a:r>
            <a:r>
              <a:rPr lang="ja-JP" altLang="en-US" sz="1238" b="1" spc="98" dirty="0">
                <a:latin typeface="+mn-ea"/>
                <a:ea typeface="+mn-ea"/>
              </a:rPr>
              <a:t>が可能な</a:t>
            </a:r>
            <a:endParaRPr lang="en-US" altLang="ja-JP" sz="1238" b="1" spc="98" dirty="0">
              <a:latin typeface="+mn-ea"/>
              <a:ea typeface="+mn-ea"/>
            </a:endParaRPr>
          </a:p>
          <a:p>
            <a:pPr algn="ctr">
              <a:defRPr/>
            </a:pPr>
            <a:r>
              <a:rPr lang="ja-JP" altLang="en-US" sz="1238" b="1" spc="98" dirty="0">
                <a:latin typeface="+mn-ea"/>
                <a:ea typeface="+mn-ea"/>
              </a:rPr>
              <a:t>ウィズコロナ時代に最適なプロモーション企画です。</a:t>
            </a:r>
            <a:endParaRPr lang="en-US" altLang="ja-JP" sz="1238" b="1" spc="98" dirty="0">
              <a:latin typeface="+mn-ea"/>
              <a:ea typeface="+mn-ea"/>
            </a:endParaRPr>
          </a:p>
        </p:txBody>
      </p:sp>
      <p:sp>
        <p:nvSpPr>
          <p:cNvPr id="25" name="テキスト ボックス 24"/>
          <p:cNvSpPr txBox="1"/>
          <p:nvPr/>
        </p:nvSpPr>
        <p:spPr>
          <a:xfrm>
            <a:off x="7043738" y="3197225"/>
            <a:ext cx="1984375" cy="230188"/>
          </a:xfrm>
          <a:prstGeom prst="rect">
            <a:avLst/>
          </a:prstGeom>
          <a:noFill/>
        </p:spPr>
        <p:txBody>
          <a:bodyPr>
            <a:spAutoFit/>
          </a:bodyPr>
          <a:lstStyle/>
          <a:p>
            <a:pPr>
              <a:defRPr/>
            </a:pPr>
            <a:r>
              <a:rPr lang="ja-JP" altLang="en-US" sz="900" dirty="0">
                <a:latin typeface="+mn-ea"/>
                <a:ea typeface="+mn-ea"/>
              </a:rPr>
              <a:t>あの国のコロナ対策って</a:t>
            </a:r>
            <a:r>
              <a:rPr lang="en-US" altLang="ja-JP" sz="900" dirty="0">
                <a:latin typeface="+mn-ea"/>
                <a:ea typeface="+mn-ea"/>
              </a:rPr>
              <a:t>…</a:t>
            </a:r>
            <a:r>
              <a:rPr lang="ja-JP" altLang="en-US" sz="900" dirty="0">
                <a:latin typeface="+mn-ea"/>
                <a:ea typeface="+mn-ea"/>
              </a:rPr>
              <a:t>？</a:t>
            </a:r>
          </a:p>
        </p:txBody>
      </p:sp>
      <p:sp>
        <p:nvSpPr>
          <p:cNvPr id="26" name="テキスト ボックス 25"/>
          <p:cNvSpPr txBox="1"/>
          <p:nvPr/>
        </p:nvSpPr>
        <p:spPr>
          <a:xfrm>
            <a:off x="6342063" y="4167188"/>
            <a:ext cx="2155825" cy="415925"/>
          </a:xfrm>
          <a:prstGeom prst="rect">
            <a:avLst/>
          </a:prstGeom>
          <a:noFill/>
        </p:spPr>
        <p:txBody>
          <a:bodyPr>
            <a:spAutoFit/>
          </a:bodyPr>
          <a:lstStyle/>
          <a:p>
            <a:pPr algn="ctr">
              <a:defRPr/>
            </a:pPr>
            <a:r>
              <a:rPr lang="ja-JP" altLang="en-US" sz="1050" dirty="0">
                <a:latin typeface="+mn-ea"/>
                <a:ea typeface="+mn-ea"/>
              </a:rPr>
              <a:t>日本にいながら</a:t>
            </a:r>
            <a:endParaRPr lang="en-US" altLang="ja-JP" sz="1050" dirty="0">
              <a:latin typeface="+mn-ea"/>
              <a:ea typeface="+mn-ea"/>
            </a:endParaRPr>
          </a:p>
          <a:p>
            <a:pPr algn="ctr">
              <a:defRPr/>
            </a:pPr>
            <a:r>
              <a:rPr lang="ja-JP" altLang="en-US" sz="1050" dirty="0">
                <a:latin typeface="+mn-ea"/>
                <a:ea typeface="+mn-ea"/>
              </a:rPr>
              <a:t>現地を身近に感じたい！</a:t>
            </a:r>
          </a:p>
        </p:txBody>
      </p:sp>
      <p:sp>
        <p:nvSpPr>
          <p:cNvPr id="27" name="テキスト ボックス 26"/>
          <p:cNvSpPr txBox="1"/>
          <p:nvPr/>
        </p:nvSpPr>
        <p:spPr>
          <a:xfrm>
            <a:off x="6411913" y="2089150"/>
            <a:ext cx="2441575" cy="415925"/>
          </a:xfrm>
          <a:prstGeom prst="rect">
            <a:avLst/>
          </a:prstGeom>
          <a:noFill/>
        </p:spPr>
        <p:txBody>
          <a:bodyPr>
            <a:spAutoFit/>
          </a:bodyPr>
          <a:lstStyle/>
          <a:p>
            <a:pPr algn="ctr">
              <a:defRPr/>
            </a:pPr>
            <a:r>
              <a:rPr lang="ja-JP" altLang="en-US" sz="1050" dirty="0">
                <a:latin typeface="+mn-ea"/>
                <a:ea typeface="+mn-ea"/>
              </a:rPr>
              <a:t>歩き方が教える</a:t>
            </a:r>
            <a:endParaRPr lang="en-US" altLang="ja-JP" sz="1050" dirty="0">
              <a:latin typeface="+mn-ea"/>
              <a:ea typeface="+mn-ea"/>
            </a:endParaRPr>
          </a:p>
          <a:p>
            <a:pPr algn="ctr">
              <a:defRPr/>
            </a:pPr>
            <a:r>
              <a:rPr lang="ja-JP" altLang="en-US" sz="1050" dirty="0">
                <a:latin typeface="+mn-ea"/>
                <a:ea typeface="+mn-ea"/>
              </a:rPr>
              <a:t>とっておき旅情報</a:t>
            </a:r>
            <a:r>
              <a:rPr lang="en-US" altLang="ja-JP" sz="1050" dirty="0">
                <a:latin typeface="+mn-ea"/>
                <a:ea typeface="+mn-ea"/>
              </a:rPr>
              <a:t>…</a:t>
            </a:r>
            <a:r>
              <a:rPr lang="ja-JP" altLang="en-US" sz="1050" dirty="0">
                <a:latin typeface="+mn-ea"/>
                <a:ea typeface="+mn-ea"/>
              </a:rPr>
              <a:t>？！</a:t>
            </a:r>
          </a:p>
        </p:txBody>
      </p:sp>
      <p:sp>
        <p:nvSpPr>
          <p:cNvPr id="28" name="テキスト ボックス 27"/>
          <p:cNvSpPr txBox="1"/>
          <p:nvPr/>
        </p:nvSpPr>
        <p:spPr>
          <a:xfrm>
            <a:off x="184150" y="3087688"/>
            <a:ext cx="2243138" cy="415925"/>
          </a:xfrm>
          <a:prstGeom prst="rect">
            <a:avLst/>
          </a:prstGeom>
          <a:noFill/>
        </p:spPr>
        <p:txBody>
          <a:bodyPr>
            <a:spAutoFit/>
          </a:bodyPr>
          <a:lstStyle/>
          <a:p>
            <a:pPr algn="ctr">
              <a:defRPr/>
            </a:pPr>
            <a:r>
              <a:rPr lang="ja-JP" altLang="en-US" sz="1050" dirty="0">
                <a:latin typeface="+mn-ea"/>
                <a:ea typeface="+mn-ea"/>
              </a:rPr>
              <a:t>マーケットの</a:t>
            </a:r>
            <a:endParaRPr lang="en-US" altLang="ja-JP" sz="1050" dirty="0">
              <a:latin typeface="+mn-ea"/>
              <a:ea typeface="+mn-ea"/>
            </a:endParaRPr>
          </a:p>
          <a:p>
            <a:pPr algn="ctr">
              <a:defRPr/>
            </a:pPr>
            <a:r>
              <a:rPr lang="ja-JP" altLang="en-US" sz="1050" dirty="0">
                <a:latin typeface="+mn-ea"/>
                <a:ea typeface="+mn-ea"/>
              </a:rPr>
              <a:t>今の温度感は</a:t>
            </a:r>
            <a:r>
              <a:rPr lang="en-US" altLang="ja-JP" sz="1050" dirty="0">
                <a:latin typeface="+mn-ea"/>
                <a:ea typeface="+mn-ea"/>
              </a:rPr>
              <a:t>…</a:t>
            </a:r>
            <a:r>
              <a:rPr lang="ja-JP" altLang="en-US" sz="1050" dirty="0">
                <a:latin typeface="+mn-ea"/>
                <a:ea typeface="+mn-ea"/>
              </a:rPr>
              <a:t>？</a:t>
            </a:r>
          </a:p>
        </p:txBody>
      </p:sp>
      <p:sp>
        <p:nvSpPr>
          <p:cNvPr id="29" name="テキスト ボックス 28"/>
          <p:cNvSpPr txBox="1"/>
          <p:nvPr/>
        </p:nvSpPr>
        <p:spPr>
          <a:xfrm>
            <a:off x="1035050" y="4017963"/>
            <a:ext cx="1441450" cy="577850"/>
          </a:xfrm>
          <a:prstGeom prst="rect">
            <a:avLst/>
          </a:prstGeom>
          <a:noFill/>
        </p:spPr>
        <p:txBody>
          <a:bodyPr wrap="none">
            <a:spAutoFit/>
          </a:bodyPr>
          <a:lstStyle/>
          <a:p>
            <a:pPr algn="ctr">
              <a:defRPr/>
            </a:pPr>
            <a:r>
              <a:rPr lang="ja-JP" altLang="en-US" sz="1050" dirty="0">
                <a:latin typeface="+mn-ea"/>
                <a:ea typeface="+mn-ea"/>
              </a:rPr>
              <a:t>歩き方とのコラボで</a:t>
            </a:r>
            <a:endParaRPr lang="en-US" altLang="ja-JP" sz="1050" dirty="0">
              <a:latin typeface="+mn-ea"/>
              <a:ea typeface="+mn-ea"/>
            </a:endParaRPr>
          </a:p>
          <a:p>
            <a:pPr algn="ctr">
              <a:defRPr/>
            </a:pPr>
            <a:r>
              <a:rPr lang="ja-JP" altLang="en-US" sz="1050" dirty="0">
                <a:latin typeface="+mn-ea"/>
                <a:ea typeface="+mn-ea"/>
              </a:rPr>
              <a:t>自国の情報を</a:t>
            </a:r>
            <a:endParaRPr lang="en-US" altLang="ja-JP" sz="1050" dirty="0">
              <a:latin typeface="+mn-ea"/>
              <a:ea typeface="+mn-ea"/>
            </a:endParaRPr>
          </a:p>
          <a:p>
            <a:pPr algn="ctr">
              <a:defRPr/>
            </a:pPr>
            <a:r>
              <a:rPr lang="ja-JP" altLang="en-US" sz="1050" dirty="0">
                <a:latin typeface="+mn-ea"/>
                <a:ea typeface="+mn-ea"/>
              </a:rPr>
              <a:t>効果的に</a:t>
            </a:r>
            <a:r>
              <a:rPr lang="en-US" altLang="ja-JP" sz="1050" dirty="0">
                <a:latin typeface="+mn-ea"/>
                <a:ea typeface="+mn-ea"/>
              </a:rPr>
              <a:t>PR</a:t>
            </a:r>
            <a:r>
              <a:rPr lang="ja-JP" altLang="en-US" sz="1050" dirty="0">
                <a:latin typeface="+mn-ea"/>
                <a:ea typeface="+mn-ea"/>
              </a:rPr>
              <a:t>したい！</a:t>
            </a:r>
          </a:p>
        </p:txBody>
      </p:sp>
      <p:sp>
        <p:nvSpPr>
          <p:cNvPr id="30" name="テキスト ボックス 29"/>
          <p:cNvSpPr txBox="1"/>
          <p:nvPr/>
        </p:nvSpPr>
        <p:spPr>
          <a:xfrm>
            <a:off x="687388" y="2141538"/>
            <a:ext cx="1711325" cy="354012"/>
          </a:xfrm>
          <a:prstGeom prst="rect">
            <a:avLst/>
          </a:prstGeom>
          <a:noFill/>
        </p:spPr>
        <p:txBody>
          <a:bodyPr wrap="none">
            <a:spAutoFit/>
          </a:bodyPr>
          <a:lstStyle/>
          <a:p>
            <a:pPr algn="ctr">
              <a:defRPr/>
            </a:pPr>
            <a:r>
              <a:rPr lang="ja-JP" altLang="en-US" sz="848" dirty="0">
                <a:latin typeface="+mn-ea"/>
                <a:ea typeface="+mn-ea"/>
              </a:rPr>
              <a:t>今市場で本当に求められている</a:t>
            </a:r>
            <a:endParaRPr lang="en-US" altLang="ja-JP" sz="848" dirty="0">
              <a:latin typeface="+mn-ea"/>
              <a:ea typeface="+mn-ea"/>
            </a:endParaRPr>
          </a:p>
          <a:p>
            <a:pPr algn="ctr">
              <a:defRPr/>
            </a:pPr>
            <a:r>
              <a:rPr lang="ja-JP" altLang="en-US" sz="848" dirty="0">
                <a:latin typeface="+mn-ea"/>
                <a:ea typeface="+mn-ea"/>
              </a:rPr>
              <a:t>情報ってなんだろう</a:t>
            </a:r>
          </a:p>
        </p:txBody>
      </p:sp>
      <p:pic>
        <p:nvPicPr>
          <p:cNvPr id="35870" name="図 3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10263" y="2365375"/>
            <a:ext cx="5381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p:cNvCxnSpPr/>
          <p:nvPr/>
        </p:nvCxnSpPr>
        <p:spPr>
          <a:xfrm flipV="1">
            <a:off x="571500" y="1743075"/>
            <a:ext cx="7926388" cy="6350"/>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5872" name="図 32"/>
          <p:cNvPicPr>
            <a:picLocks noChangeAspect="1"/>
          </p:cNvPicPr>
          <p:nvPr/>
        </p:nvPicPr>
        <p:blipFill>
          <a:blip r:embed="rId14" cstate="print">
            <a:extLst>
              <a:ext uri="{28A0092B-C50C-407E-A947-70E740481C1C}">
                <a14:useLocalDpi xmlns:a14="http://schemas.microsoft.com/office/drawing/2010/main" val="0"/>
              </a:ext>
            </a:extLst>
          </a:blip>
          <a:srcRect l="17709" t="24734" r="16995" b="52499"/>
          <a:stretch>
            <a:fillRect/>
          </a:stretch>
        </p:blipFill>
        <p:spPr bwMode="auto">
          <a:xfrm>
            <a:off x="3890963" y="3843338"/>
            <a:ext cx="13858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p:cNvSpPr txBox="1"/>
          <p:nvPr/>
        </p:nvSpPr>
        <p:spPr>
          <a:xfrm>
            <a:off x="2444750" y="2014538"/>
            <a:ext cx="415925" cy="185737"/>
          </a:xfrm>
          <a:prstGeom prst="rect">
            <a:avLst/>
          </a:prstGeom>
          <a:noFill/>
        </p:spPr>
        <p:txBody>
          <a:bodyPr wrap="none">
            <a:spAutoFit/>
          </a:bodyPr>
          <a:lstStyle/>
          <a:p>
            <a:pPr>
              <a:defRPr/>
            </a:pPr>
            <a:r>
              <a:rPr lang="ja-JP" altLang="en-US" sz="600" dirty="0">
                <a:latin typeface="+mn-ea"/>
                <a:ea typeface="+mn-ea"/>
              </a:rPr>
              <a:t>発信者</a:t>
            </a:r>
          </a:p>
        </p:txBody>
      </p:sp>
      <p:sp>
        <p:nvSpPr>
          <p:cNvPr id="35" name="テキスト ボックス 34"/>
          <p:cNvSpPr txBox="1"/>
          <p:nvPr/>
        </p:nvSpPr>
        <p:spPr>
          <a:xfrm>
            <a:off x="6019800" y="2016125"/>
            <a:ext cx="414338" cy="184150"/>
          </a:xfrm>
          <a:prstGeom prst="rect">
            <a:avLst/>
          </a:prstGeom>
          <a:noFill/>
        </p:spPr>
        <p:txBody>
          <a:bodyPr wrap="none">
            <a:spAutoFit/>
          </a:bodyPr>
          <a:lstStyle/>
          <a:p>
            <a:pPr>
              <a:defRPr/>
            </a:pPr>
            <a:r>
              <a:rPr lang="ja-JP" altLang="en-US" sz="600" dirty="0">
                <a:latin typeface="+mn-ea"/>
                <a:ea typeface="+mn-ea"/>
              </a:rPr>
              <a:t>視聴者</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コンテンツ プレースホルダ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025" y="2159000"/>
            <a:ext cx="245268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59000"/>
            <a:ext cx="245268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7575" y="2159000"/>
            <a:ext cx="245268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025" y="3898900"/>
            <a:ext cx="245268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98900"/>
            <a:ext cx="245268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タイトル 1"/>
          <p:cNvSpPr txBox="1">
            <a:spLocks/>
          </p:cNvSpPr>
          <p:nvPr/>
        </p:nvSpPr>
        <p:spPr>
          <a:xfrm>
            <a:off x="725488" y="944563"/>
            <a:ext cx="7886700" cy="6492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800" b="1" spc="150" dirty="0">
                <a:latin typeface="+mn-ea"/>
                <a:ea typeface="+mn-ea"/>
              </a:rPr>
              <a:t>講義実績</a:t>
            </a:r>
          </a:p>
        </p:txBody>
      </p:sp>
      <p:pic>
        <p:nvPicPr>
          <p:cNvPr id="36872" name="図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0313" y="1068388"/>
            <a:ext cx="3317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833438" y="3357563"/>
            <a:ext cx="1997075" cy="542925"/>
          </a:xfrm>
          <a:prstGeom prst="rect">
            <a:avLst/>
          </a:prstGeom>
          <a:noFill/>
        </p:spPr>
        <p:txBody>
          <a:bodyPr wrap="none">
            <a:spAutoFit/>
          </a:bodyPr>
          <a:lstStyle/>
          <a:p>
            <a:pPr algn="ctr">
              <a:defRPr/>
            </a:pPr>
            <a:r>
              <a:rPr lang="ja-JP" altLang="en-US" sz="975" dirty="0">
                <a:latin typeface="+mn-ea"/>
                <a:ea typeface="+mn-ea"/>
              </a:rPr>
              <a:t>取材で分かった超独断！</a:t>
            </a:r>
            <a:endParaRPr lang="en-US" altLang="ja-JP" sz="975" dirty="0">
              <a:latin typeface="+mn-ea"/>
              <a:ea typeface="+mn-ea"/>
            </a:endParaRPr>
          </a:p>
          <a:p>
            <a:pPr algn="ctr">
              <a:defRPr/>
            </a:pPr>
            <a:r>
              <a:rPr lang="ja-JP" altLang="en-US" sz="975" dirty="0">
                <a:latin typeface="+mn-ea"/>
                <a:ea typeface="+mn-ea"/>
              </a:rPr>
              <a:t>ホントにおすすめ旅先</a:t>
            </a:r>
            <a:r>
              <a:rPr lang="en-US" altLang="ja-JP" sz="975" dirty="0">
                <a:latin typeface="+mn-ea"/>
                <a:ea typeface="+mn-ea"/>
              </a:rPr>
              <a:t>3</a:t>
            </a:r>
            <a:r>
              <a:rPr lang="ja-JP" altLang="en-US" sz="975" dirty="0">
                <a:latin typeface="+mn-ea"/>
                <a:ea typeface="+mn-ea"/>
              </a:rPr>
              <a:t>選大公開</a:t>
            </a:r>
            <a:endParaRPr lang="en-US" altLang="ja-JP" sz="975" dirty="0">
              <a:latin typeface="+mn-ea"/>
              <a:ea typeface="+mn-ea"/>
            </a:endParaRPr>
          </a:p>
          <a:p>
            <a:pPr algn="ctr">
              <a:defRPr/>
            </a:pPr>
            <a:r>
              <a:rPr lang="en-US" altLang="ja-JP" sz="975" dirty="0">
                <a:latin typeface="+mn-ea"/>
                <a:ea typeface="+mn-ea"/>
              </a:rPr>
              <a:t>-</a:t>
            </a:r>
            <a:r>
              <a:rPr lang="ja-JP" altLang="en-US" sz="975" dirty="0">
                <a:latin typeface="+mn-ea"/>
                <a:ea typeface="+mn-ea"/>
              </a:rPr>
              <a:t>中近東編</a:t>
            </a:r>
            <a:r>
              <a:rPr lang="en-US" altLang="ja-JP" sz="975" dirty="0">
                <a:latin typeface="+mn-ea"/>
                <a:ea typeface="+mn-ea"/>
              </a:rPr>
              <a:t>-</a:t>
            </a:r>
            <a:endParaRPr lang="ja-JP" altLang="en-US" sz="975" dirty="0">
              <a:latin typeface="+mn-ea"/>
              <a:ea typeface="+mn-ea"/>
            </a:endParaRPr>
          </a:p>
        </p:txBody>
      </p:sp>
      <p:sp>
        <p:nvSpPr>
          <p:cNvPr id="10" name="テキスト ボックス 9"/>
          <p:cNvSpPr txBox="1"/>
          <p:nvPr/>
        </p:nvSpPr>
        <p:spPr>
          <a:xfrm>
            <a:off x="3616325" y="3384550"/>
            <a:ext cx="1919288" cy="392113"/>
          </a:xfrm>
          <a:prstGeom prst="rect">
            <a:avLst/>
          </a:prstGeom>
          <a:noFill/>
        </p:spPr>
        <p:txBody>
          <a:bodyPr wrap="none">
            <a:spAutoFit/>
          </a:bodyPr>
          <a:lstStyle/>
          <a:p>
            <a:pPr algn="ctr">
              <a:defRPr/>
            </a:pPr>
            <a:r>
              <a:rPr lang="ja-JP" altLang="en-US" sz="975" dirty="0">
                <a:latin typeface="+mn-ea"/>
                <a:ea typeface="+mn-ea"/>
              </a:rPr>
              <a:t>インドに呼ばれたい</a:t>
            </a:r>
            <a:endParaRPr lang="en-US" altLang="ja-JP" sz="975" dirty="0">
              <a:latin typeface="+mn-ea"/>
              <a:ea typeface="+mn-ea"/>
            </a:endParaRPr>
          </a:p>
          <a:p>
            <a:pPr algn="ctr">
              <a:defRPr/>
            </a:pPr>
            <a:r>
              <a:rPr lang="en-US" altLang="ja-JP" sz="975" dirty="0">
                <a:latin typeface="+mn-ea"/>
                <a:ea typeface="+mn-ea"/>
              </a:rPr>
              <a:t>-</a:t>
            </a:r>
            <a:r>
              <a:rPr lang="ja-JP" altLang="en-US" sz="975" dirty="0">
                <a:latin typeface="+mn-ea"/>
                <a:ea typeface="+mn-ea"/>
              </a:rPr>
              <a:t>インドに魅了された男たち編</a:t>
            </a:r>
            <a:r>
              <a:rPr lang="en-US" altLang="ja-JP" sz="975" dirty="0">
                <a:latin typeface="+mn-ea"/>
                <a:ea typeface="+mn-ea"/>
              </a:rPr>
              <a:t>-</a:t>
            </a:r>
            <a:endParaRPr lang="ja-JP" altLang="en-US" sz="975" dirty="0">
              <a:latin typeface="+mn-ea"/>
              <a:ea typeface="+mn-ea"/>
            </a:endParaRPr>
          </a:p>
        </p:txBody>
      </p:sp>
      <p:sp>
        <p:nvSpPr>
          <p:cNvPr id="11" name="テキスト ボックス 10"/>
          <p:cNvSpPr txBox="1"/>
          <p:nvPr/>
        </p:nvSpPr>
        <p:spPr>
          <a:xfrm>
            <a:off x="5919788" y="3421063"/>
            <a:ext cx="2608262" cy="369887"/>
          </a:xfrm>
          <a:prstGeom prst="rect">
            <a:avLst/>
          </a:prstGeom>
          <a:noFill/>
        </p:spPr>
        <p:txBody>
          <a:bodyPr wrap="none">
            <a:spAutoFit/>
          </a:bodyPr>
          <a:lstStyle/>
          <a:p>
            <a:pPr algn="ctr">
              <a:defRPr/>
            </a:pPr>
            <a:r>
              <a:rPr lang="ja-JP" altLang="en-US" sz="900" dirty="0">
                <a:latin typeface="+mn-ea"/>
                <a:ea typeface="+mn-ea"/>
              </a:rPr>
              <a:t>地球の歩き方が真面目に</a:t>
            </a:r>
            <a:r>
              <a:rPr lang="en-US" altLang="ja-JP" sz="900" dirty="0">
                <a:latin typeface="+mn-ea"/>
                <a:ea typeface="+mn-ea"/>
              </a:rPr>
              <a:t>『</a:t>
            </a:r>
            <a:r>
              <a:rPr lang="ja-JP" altLang="en-US" sz="900" dirty="0">
                <a:latin typeface="+mn-ea"/>
                <a:ea typeface="+mn-ea"/>
              </a:rPr>
              <a:t>東京編</a:t>
            </a:r>
            <a:r>
              <a:rPr lang="en-US" altLang="ja-JP" sz="900" dirty="0">
                <a:latin typeface="+mn-ea"/>
                <a:ea typeface="+mn-ea"/>
              </a:rPr>
              <a:t>』</a:t>
            </a:r>
            <a:r>
              <a:rPr lang="ja-JP" altLang="en-US" sz="900" dirty="0">
                <a:latin typeface="+mn-ea"/>
                <a:ea typeface="+mn-ea"/>
              </a:rPr>
              <a:t>作ったら、</a:t>
            </a:r>
            <a:endParaRPr lang="en-US" altLang="ja-JP" sz="900" dirty="0">
              <a:latin typeface="+mn-ea"/>
              <a:ea typeface="+mn-ea"/>
            </a:endParaRPr>
          </a:p>
          <a:p>
            <a:pPr algn="ctr">
              <a:defRPr/>
            </a:pPr>
            <a:r>
              <a:rPr lang="ja-JP" altLang="en-US" sz="900" dirty="0">
                <a:latin typeface="+mn-ea"/>
                <a:ea typeface="+mn-ea"/>
              </a:rPr>
              <a:t>「コロナで脱出できないからか」と言われた話</a:t>
            </a:r>
          </a:p>
        </p:txBody>
      </p:sp>
      <p:sp>
        <p:nvSpPr>
          <p:cNvPr id="12" name="テキスト ボックス 11"/>
          <p:cNvSpPr txBox="1"/>
          <p:nvPr/>
        </p:nvSpPr>
        <p:spPr>
          <a:xfrm>
            <a:off x="790575" y="5148263"/>
            <a:ext cx="2309813" cy="392112"/>
          </a:xfrm>
          <a:prstGeom prst="rect">
            <a:avLst/>
          </a:prstGeom>
          <a:noFill/>
        </p:spPr>
        <p:txBody>
          <a:bodyPr wrap="none">
            <a:spAutoFit/>
          </a:bodyPr>
          <a:lstStyle/>
          <a:p>
            <a:pPr algn="ctr">
              <a:defRPr/>
            </a:pPr>
            <a:r>
              <a:rPr lang="ja-JP" altLang="en-US" sz="975" dirty="0">
                <a:latin typeface="+mn-ea"/>
                <a:ea typeface="+mn-ea"/>
              </a:rPr>
              <a:t>渡仏回数</a:t>
            </a:r>
            <a:r>
              <a:rPr lang="en-US" altLang="ja-JP" sz="975" dirty="0">
                <a:latin typeface="+mn-ea"/>
                <a:ea typeface="+mn-ea"/>
              </a:rPr>
              <a:t>100</a:t>
            </a:r>
            <a:r>
              <a:rPr lang="ja-JP" altLang="en-US" sz="975" dirty="0">
                <a:latin typeface="+mn-ea"/>
                <a:ea typeface="+mn-ea"/>
              </a:rPr>
              <a:t>回以上のマニアが贈る！</a:t>
            </a:r>
            <a:endParaRPr lang="en-US" altLang="ja-JP" sz="975" dirty="0">
              <a:latin typeface="+mn-ea"/>
              <a:ea typeface="+mn-ea"/>
            </a:endParaRPr>
          </a:p>
          <a:p>
            <a:pPr algn="ctr">
              <a:defRPr/>
            </a:pPr>
            <a:r>
              <a:rPr lang="ja-JP" altLang="en-US" sz="975" dirty="0">
                <a:latin typeface="+mn-ea"/>
                <a:ea typeface="+mn-ea"/>
              </a:rPr>
              <a:t>アフターコロナのフランスの楽しみ方</a:t>
            </a:r>
          </a:p>
        </p:txBody>
      </p:sp>
      <p:sp>
        <p:nvSpPr>
          <p:cNvPr id="13" name="テキスト ボックス 12"/>
          <p:cNvSpPr txBox="1"/>
          <p:nvPr/>
        </p:nvSpPr>
        <p:spPr>
          <a:xfrm>
            <a:off x="3498850" y="5156200"/>
            <a:ext cx="2146300" cy="508000"/>
          </a:xfrm>
          <a:prstGeom prst="rect">
            <a:avLst/>
          </a:prstGeom>
          <a:noFill/>
        </p:spPr>
        <p:txBody>
          <a:bodyPr wrap="none">
            <a:spAutoFit/>
          </a:bodyPr>
          <a:lstStyle/>
          <a:p>
            <a:pPr algn="ctr">
              <a:defRPr/>
            </a:pPr>
            <a:r>
              <a:rPr lang="ja-JP" altLang="en-US" sz="900" dirty="0">
                <a:latin typeface="+mn-ea"/>
                <a:ea typeface="+mn-ea"/>
              </a:rPr>
              <a:t>実は意外にカンタンだった！幻の国？</a:t>
            </a:r>
            <a:endParaRPr lang="en-US" altLang="ja-JP" sz="900" dirty="0">
              <a:latin typeface="+mn-ea"/>
              <a:ea typeface="+mn-ea"/>
            </a:endParaRPr>
          </a:p>
          <a:p>
            <a:pPr algn="ctr">
              <a:defRPr/>
            </a:pPr>
            <a:r>
              <a:rPr lang="ja-JP" altLang="en-US" sz="900" dirty="0">
                <a:latin typeface="+mn-ea"/>
                <a:ea typeface="+mn-ea"/>
              </a:rPr>
              <a:t>旧ユーゴスラビアのひとり旅。</a:t>
            </a:r>
            <a:endParaRPr lang="en-US" altLang="ja-JP" sz="900" dirty="0">
              <a:latin typeface="+mn-ea"/>
              <a:ea typeface="+mn-ea"/>
            </a:endParaRPr>
          </a:p>
          <a:p>
            <a:pPr algn="ctr">
              <a:defRPr/>
            </a:pPr>
            <a:r>
              <a:rPr lang="ja-JP" altLang="en-US" sz="900" dirty="0">
                <a:latin typeface="+mn-ea"/>
                <a:ea typeface="+mn-ea"/>
              </a:rPr>
              <a:t>旅のヒントを取材スタッフが大公開</a:t>
            </a:r>
          </a:p>
        </p:txBody>
      </p:sp>
      <p:sp>
        <p:nvSpPr>
          <p:cNvPr id="14" name="テキスト ボックス 13"/>
          <p:cNvSpPr txBox="1"/>
          <p:nvPr/>
        </p:nvSpPr>
        <p:spPr>
          <a:xfrm>
            <a:off x="708025" y="1587500"/>
            <a:ext cx="7742238" cy="461963"/>
          </a:xfrm>
          <a:prstGeom prst="rect">
            <a:avLst/>
          </a:prstGeom>
          <a:noFill/>
        </p:spPr>
        <p:txBody>
          <a:bodyPr>
            <a:spAutoFit/>
          </a:bodyPr>
          <a:lstStyle/>
          <a:p>
            <a:pPr>
              <a:defRPr/>
            </a:pPr>
            <a:r>
              <a:rPr lang="ja-JP" altLang="en-US" sz="1200" dirty="0">
                <a:latin typeface="+mn-ea"/>
                <a:ea typeface="+mn-ea"/>
              </a:rPr>
              <a:t>地球の歩き方独自の情報網を活かして、様々な案内人と共に、幅広いエリアをテーマに講義を開講。約</a:t>
            </a:r>
            <a:r>
              <a:rPr lang="en-US" altLang="ja-JP" sz="1200" dirty="0">
                <a:latin typeface="+mn-ea"/>
                <a:ea typeface="+mn-ea"/>
              </a:rPr>
              <a:t>8</a:t>
            </a:r>
            <a:r>
              <a:rPr lang="ja-JP" altLang="en-US" sz="1200" dirty="0">
                <a:latin typeface="+mn-ea"/>
                <a:ea typeface="+mn-ea"/>
              </a:rPr>
              <a:t>割の視聴者に「満足</a:t>
            </a:r>
            <a:r>
              <a:rPr lang="en-US" altLang="ja-JP" sz="1200" dirty="0">
                <a:latin typeface="+mn-ea"/>
                <a:ea typeface="+mn-ea"/>
              </a:rPr>
              <a:t>/</a:t>
            </a:r>
            <a:r>
              <a:rPr lang="ja-JP" altLang="en-US" sz="1200" dirty="0">
                <a:latin typeface="+mn-ea"/>
                <a:ea typeface="+mn-ea"/>
              </a:rPr>
              <a:t>やや満足」とご回答いただいています。</a:t>
            </a:r>
          </a:p>
        </p:txBody>
      </p:sp>
      <p:cxnSp>
        <p:nvCxnSpPr>
          <p:cNvPr id="15" name="直線コネクタ 14"/>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903288" y="944563"/>
            <a:ext cx="7886700" cy="6492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800" b="1" spc="150" dirty="0">
                <a:latin typeface="+mn-ea"/>
                <a:ea typeface="+mn-ea"/>
              </a:rPr>
              <a:t>講義実績（タイアップ事例１：スペイン政府観光局様）</a:t>
            </a:r>
          </a:p>
        </p:txBody>
      </p:sp>
      <p:pic>
        <p:nvPicPr>
          <p:cNvPr id="37891"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6838" y="1068388"/>
            <a:ext cx="3317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7893"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950" y="1668463"/>
            <a:ext cx="34067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4192588" y="1220788"/>
            <a:ext cx="4349750" cy="3602037"/>
          </a:xfrm>
          <a:prstGeom prst="rect">
            <a:avLst/>
          </a:prstGeom>
          <a:noFill/>
        </p:spPr>
        <p:txBody>
          <a:bodyPr>
            <a:spAutoFit/>
          </a:bodyPr>
          <a:lstStyle/>
          <a:p>
            <a:pPr>
              <a:defRPr/>
            </a:pPr>
            <a:endParaRPr lang="en-US" altLang="ja-JP" sz="60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▼開催日</a:t>
            </a:r>
            <a:endParaRPr lang="en-US" altLang="ja-JP" sz="600" b="1" dirty="0">
              <a:latin typeface="+mn-ea"/>
              <a:ea typeface="+mn-ea"/>
            </a:endParaRPr>
          </a:p>
          <a:p>
            <a:pPr>
              <a:defRPr/>
            </a:pPr>
            <a:r>
              <a:rPr lang="en-US" altLang="ja-JP" sz="600" dirty="0">
                <a:latin typeface="+mn-ea"/>
                <a:ea typeface="+mn-ea"/>
              </a:rPr>
              <a:t>2021</a:t>
            </a:r>
            <a:r>
              <a:rPr lang="ja-JP" altLang="en-US" sz="600" dirty="0">
                <a:latin typeface="+mn-ea"/>
                <a:ea typeface="+mn-ea"/>
              </a:rPr>
              <a:t>年</a:t>
            </a:r>
            <a:r>
              <a:rPr lang="en-US" altLang="ja-JP" sz="600" dirty="0">
                <a:latin typeface="+mn-ea"/>
                <a:ea typeface="+mn-ea"/>
              </a:rPr>
              <a:t>12</a:t>
            </a:r>
            <a:r>
              <a:rPr lang="ja-JP" altLang="en-US" sz="600" dirty="0">
                <a:latin typeface="+mn-ea"/>
                <a:ea typeface="+mn-ea"/>
              </a:rPr>
              <a:t>月</a:t>
            </a:r>
            <a:r>
              <a:rPr lang="en-US" altLang="ja-JP" sz="600" dirty="0">
                <a:latin typeface="+mn-ea"/>
                <a:ea typeface="+mn-ea"/>
              </a:rPr>
              <a:t>8</a:t>
            </a:r>
            <a:r>
              <a:rPr lang="ja-JP" altLang="en-US" sz="600" dirty="0">
                <a:latin typeface="+mn-ea"/>
                <a:ea typeface="+mn-ea"/>
              </a:rPr>
              <a:t>日（水）</a:t>
            </a:r>
            <a:r>
              <a:rPr lang="en-US" altLang="ja-JP" sz="600" dirty="0">
                <a:latin typeface="+mn-ea"/>
                <a:ea typeface="+mn-ea"/>
              </a:rPr>
              <a:t>20:00-21:00</a:t>
            </a:r>
            <a:endParaRPr lang="en-US" altLang="ja-JP" sz="600" b="1" dirty="0">
              <a:latin typeface="+mn-ea"/>
              <a:ea typeface="+mn-ea"/>
            </a:endParaRPr>
          </a:p>
          <a:p>
            <a:pPr>
              <a:defRPr/>
            </a:pPr>
            <a:endParaRPr lang="en-US" altLang="ja-JP" sz="600" b="1" dirty="0">
              <a:latin typeface="+mn-ea"/>
              <a:ea typeface="+mn-ea"/>
            </a:endParaRPr>
          </a:p>
          <a:p>
            <a:pPr>
              <a:defRPr/>
            </a:pPr>
            <a:r>
              <a:rPr lang="ja-JP" altLang="en-US" sz="600" b="1" dirty="0">
                <a:latin typeface="+mn-ea"/>
                <a:ea typeface="+mn-ea"/>
              </a:rPr>
              <a:t>▼イベント概要</a:t>
            </a:r>
            <a:endParaRPr lang="en-US" altLang="ja-JP" sz="600" b="1" dirty="0">
              <a:latin typeface="+mn-ea"/>
              <a:ea typeface="+mn-ea"/>
            </a:endParaRPr>
          </a:p>
          <a:p>
            <a:pPr>
              <a:defRPr/>
            </a:pPr>
            <a:r>
              <a:rPr lang="ja-JP" altLang="en-US" sz="1050" dirty="0">
                <a:latin typeface="+mn-ea"/>
                <a:ea typeface="+mn-ea"/>
              </a:rPr>
              <a:t>スペイン各地のワインを楽しみながら、サンティアゴ・デ・コンポステーラへ続く巡礼の道を旅する回。巡礼の道に沿って、観光ポイント、それぞれのブドウを産み出す地域のこと、そのブドウから創られる多種多様なワインをご紹介。</a:t>
            </a:r>
            <a:endParaRPr lang="en-US" altLang="ja-JP" sz="1050" dirty="0">
              <a:latin typeface="+mn-ea"/>
              <a:ea typeface="+mn-ea"/>
            </a:endParaRPr>
          </a:p>
          <a:p>
            <a:pPr>
              <a:defRPr/>
            </a:pPr>
            <a:r>
              <a:rPr lang="ja-JP" altLang="en-US" sz="1050" dirty="0">
                <a:latin typeface="+mn-ea"/>
                <a:ea typeface="+mn-ea"/>
              </a:rPr>
              <a:t>ゲストスピーカー、観光局担当者、地球の歩き方編集長で解説。</a:t>
            </a:r>
            <a:endParaRPr lang="en-US" altLang="ja-JP" sz="105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▼目的・ターゲット</a:t>
            </a:r>
            <a:endParaRPr lang="en-US" altLang="ja-JP" sz="600" b="1" dirty="0">
              <a:latin typeface="+mn-ea"/>
              <a:ea typeface="+mn-ea"/>
            </a:endParaRPr>
          </a:p>
          <a:p>
            <a:pPr>
              <a:defRPr/>
            </a:pPr>
            <a:r>
              <a:rPr lang="ja-JP" altLang="en-US" sz="1050" dirty="0">
                <a:latin typeface="+mn-ea"/>
                <a:ea typeface="+mn-ea"/>
              </a:rPr>
              <a:t>・</a:t>
            </a:r>
            <a:r>
              <a:rPr lang="ja-JP" altLang="en-US" sz="1050" b="1" u="sng" dirty="0">
                <a:latin typeface="+mn-ea"/>
                <a:ea typeface="+mn-ea"/>
              </a:rPr>
              <a:t>海外旅行解禁時一番に動き出すであろう「旅の上級者」</a:t>
            </a:r>
            <a:r>
              <a:rPr lang="ja-JP" altLang="en-US" sz="1050" dirty="0">
                <a:latin typeface="+mn-ea"/>
                <a:ea typeface="+mn-ea"/>
              </a:rPr>
              <a:t>への訴求</a:t>
            </a:r>
            <a:endParaRPr lang="en-US" altLang="ja-JP" sz="1050" dirty="0">
              <a:latin typeface="+mn-ea"/>
              <a:ea typeface="+mn-ea"/>
            </a:endParaRPr>
          </a:p>
          <a:p>
            <a:pPr>
              <a:defRPr/>
            </a:pPr>
            <a:r>
              <a:rPr lang="ja-JP" altLang="en-US" sz="1050" dirty="0">
                <a:latin typeface="+mn-ea"/>
                <a:ea typeface="+mn-ea"/>
              </a:rPr>
              <a:t>・「巡礼」をテーマにしつつ、</a:t>
            </a:r>
            <a:r>
              <a:rPr lang="ja-JP" altLang="en-US" sz="1050" b="1" u="sng" dirty="0">
                <a:latin typeface="+mn-ea"/>
                <a:ea typeface="+mn-ea"/>
              </a:rPr>
              <a:t>視聴者にも馴染みやすい内容</a:t>
            </a:r>
            <a:r>
              <a:rPr lang="ja-JP" altLang="en-US" sz="1050" dirty="0">
                <a:latin typeface="+mn-ea"/>
                <a:ea typeface="+mn-ea"/>
              </a:rPr>
              <a:t>にしたい</a:t>
            </a:r>
            <a:endParaRPr lang="en-US" altLang="ja-JP" sz="1050" dirty="0">
              <a:latin typeface="+mn-ea"/>
              <a:ea typeface="+mn-ea"/>
            </a:endParaRPr>
          </a:p>
          <a:p>
            <a:pPr>
              <a:defRPr/>
            </a:pPr>
            <a:r>
              <a:rPr lang="ja-JP" altLang="en-US" sz="1050" dirty="0">
                <a:latin typeface="+mn-ea"/>
                <a:ea typeface="+mn-ea"/>
              </a:rPr>
              <a:t>・ワインを紹介し</a:t>
            </a:r>
            <a:r>
              <a:rPr lang="ja-JP" altLang="en-US" sz="1050" b="1" u="sng" dirty="0">
                <a:latin typeface="+mn-ea"/>
                <a:ea typeface="+mn-ea"/>
              </a:rPr>
              <a:t>実際の購買活動に繋げたい</a:t>
            </a:r>
            <a:endParaRPr lang="en-US" altLang="ja-JP" sz="1050" b="1" u="sng"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▼関連ページ</a:t>
            </a:r>
            <a:endParaRPr lang="en-US" altLang="ja-JP" sz="600" b="1" dirty="0">
              <a:latin typeface="+mn-ea"/>
              <a:ea typeface="+mn-ea"/>
            </a:endParaRPr>
          </a:p>
          <a:p>
            <a:pPr>
              <a:defRPr/>
            </a:pPr>
            <a:r>
              <a:rPr lang="ja-JP" altLang="en-US" sz="1050" dirty="0">
                <a:latin typeface="+mn-ea"/>
                <a:ea typeface="+mn-ea"/>
              </a:rPr>
              <a:t>①</a:t>
            </a:r>
            <a:r>
              <a:rPr lang="en-US" altLang="ja-JP" sz="1050" dirty="0" err="1">
                <a:latin typeface="+mn-ea"/>
                <a:ea typeface="+mn-ea"/>
              </a:rPr>
              <a:t>Youtube</a:t>
            </a:r>
            <a:r>
              <a:rPr lang="ja-JP" altLang="en-US" sz="1050" dirty="0">
                <a:latin typeface="+mn-ea"/>
                <a:ea typeface="+mn-ea"/>
              </a:rPr>
              <a:t>アーカイブ</a:t>
            </a:r>
            <a:endParaRPr lang="en-US" altLang="ja-JP" sz="1050" dirty="0">
              <a:latin typeface="+mn-ea"/>
              <a:ea typeface="+mn-ea"/>
            </a:endParaRPr>
          </a:p>
          <a:p>
            <a:pPr>
              <a:defRPr/>
            </a:pPr>
            <a:r>
              <a:rPr lang="en-US" altLang="ja-JP" sz="1050" dirty="0">
                <a:latin typeface="+mn-ea"/>
                <a:ea typeface="+mn-ea"/>
                <a:hlinkClick r:id="rId4"/>
              </a:rPr>
              <a:t>https://www.youtube.com/watch?v=sFJEfazdBUY</a:t>
            </a:r>
            <a:endParaRPr lang="en-US" altLang="ja-JP" sz="1050" dirty="0">
              <a:latin typeface="+mn-ea"/>
              <a:ea typeface="+mn-ea"/>
            </a:endParaRPr>
          </a:p>
          <a:p>
            <a:pPr>
              <a:defRPr/>
            </a:pPr>
            <a:endParaRPr lang="en-US" altLang="ja-JP" sz="1050" dirty="0">
              <a:latin typeface="+mn-ea"/>
              <a:ea typeface="+mn-ea"/>
            </a:endParaRPr>
          </a:p>
          <a:p>
            <a:pPr>
              <a:defRPr/>
            </a:pPr>
            <a:r>
              <a:rPr lang="ja-JP" altLang="en-US" sz="1050" dirty="0">
                <a:latin typeface="+mn-ea"/>
                <a:ea typeface="+mn-ea"/>
              </a:rPr>
              <a:t>②事後レポート</a:t>
            </a:r>
            <a:endParaRPr lang="en-US" altLang="ja-JP" sz="1050" dirty="0">
              <a:latin typeface="+mn-ea"/>
              <a:ea typeface="+mn-ea"/>
            </a:endParaRPr>
          </a:p>
          <a:p>
            <a:pPr>
              <a:defRPr/>
            </a:pPr>
            <a:r>
              <a:rPr lang="en-US" altLang="ja-JP" sz="1050" dirty="0">
                <a:latin typeface="+mn-ea"/>
                <a:ea typeface="+mn-ea"/>
                <a:hlinkClick r:id="rId5"/>
              </a:rPr>
              <a:t>https://news.arukikata.co.jp/column/sightseeing/Europe/Spain/SANTIAGO_DE_COMPOSTELA/146_752404_1640096011.html?w=146</a:t>
            </a:r>
            <a:endParaRPr lang="en-US" altLang="ja-JP" sz="1050" dirty="0">
              <a:latin typeface="+mn-ea"/>
              <a:ea typeface="+mn-ea"/>
            </a:endParaRPr>
          </a:p>
          <a:p>
            <a:pPr>
              <a:defRPr/>
            </a:pPr>
            <a:endParaRPr lang="en-US" altLang="ja-JP" sz="1050" dirty="0">
              <a:latin typeface="+mn-ea"/>
              <a:ea typeface="+mn-ea"/>
            </a:endParaRPr>
          </a:p>
        </p:txBody>
      </p:sp>
      <p:pic>
        <p:nvPicPr>
          <p:cNvPr id="37895" name="Picture 4" descr="https://news.arukikata.co.jp/file_img/2112212337395739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3" y="4768850"/>
            <a:ext cx="1814512"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6" descr="https://news.arukikata.co.jp/file_img/21122123374026263.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3" y="3403600"/>
            <a:ext cx="34083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図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4751388"/>
            <a:ext cx="18526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627063" y="927100"/>
            <a:ext cx="8432800" cy="649288"/>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575" b="1" spc="150" dirty="0">
                <a:latin typeface="+mn-ea"/>
                <a:ea typeface="+mn-ea"/>
              </a:rPr>
              <a:t>講義実績（タイアップ事例２：ウォルト・ディズニー・ジャパン株式会社様）</a:t>
            </a:r>
          </a:p>
        </p:txBody>
      </p:sp>
      <p:pic>
        <p:nvPicPr>
          <p:cNvPr id="38915"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063" y="1068388"/>
            <a:ext cx="3317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917"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950" y="1668463"/>
            <a:ext cx="34067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4192588" y="1220788"/>
            <a:ext cx="4349750" cy="3762375"/>
          </a:xfrm>
          <a:prstGeom prst="rect">
            <a:avLst/>
          </a:prstGeom>
          <a:noFill/>
        </p:spPr>
        <p:txBody>
          <a:bodyPr>
            <a:spAutoFit/>
          </a:bodyPr>
          <a:lstStyle/>
          <a:p>
            <a:pPr>
              <a:defRPr/>
            </a:pPr>
            <a:endParaRPr lang="en-US" altLang="ja-JP" sz="60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▼開催日</a:t>
            </a:r>
            <a:endParaRPr lang="en-US" altLang="ja-JP" sz="600" b="1" dirty="0">
              <a:latin typeface="+mn-ea"/>
              <a:ea typeface="+mn-ea"/>
            </a:endParaRPr>
          </a:p>
          <a:p>
            <a:pPr>
              <a:defRPr/>
            </a:pPr>
            <a:r>
              <a:rPr lang="en-US" altLang="ja-JP" sz="600" dirty="0">
                <a:latin typeface="+mn-ea"/>
                <a:ea typeface="+mn-ea"/>
              </a:rPr>
              <a:t>2022</a:t>
            </a:r>
            <a:r>
              <a:rPr lang="ja-JP" altLang="en-US" sz="600" dirty="0">
                <a:latin typeface="+mn-ea"/>
                <a:ea typeface="+mn-ea"/>
              </a:rPr>
              <a:t>年</a:t>
            </a:r>
            <a:r>
              <a:rPr lang="en-US" altLang="ja-JP" sz="600" dirty="0">
                <a:latin typeface="+mn-ea"/>
                <a:ea typeface="+mn-ea"/>
              </a:rPr>
              <a:t>3</a:t>
            </a:r>
            <a:r>
              <a:rPr lang="ja-JP" altLang="en-US" sz="600" dirty="0">
                <a:latin typeface="+mn-ea"/>
                <a:ea typeface="+mn-ea"/>
              </a:rPr>
              <a:t>月</a:t>
            </a:r>
            <a:r>
              <a:rPr lang="en-US" altLang="ja-JP" sz="600" dirty="0">
                <a:latin typeface="+mn-ea"/>
                <a:ea typeface="+mn-ea"/>
              </a:rPr>
              <a:t>9</a:t>
            </a:r>
            <a:r>
              <a:rPr lang="ja-JP" altLang="en-US" sz="600" dirty="0">
                <a:latin typeface="+mn-ea"/>
                <a:ea typeface="+mn-ea"/>
              </a:rPr>
              <a:t>日（水）</a:t>
            </a:r>
            <a:r>
              <a:rPr lang="en-US" altLang="ja-JP" sz="600" dirty="0">
                <a:latin typeface="+mn-ea"/>
                <a:ea typeface="+mn-ea"/>
              </a:rPr>
              <a:t>20:00-21:00</a:t>
            </a:r>
            <a:endParaRPr lang="en-US" altLang="ja-JP" sz="600" b="1" dirty="0">
              <a:latin typeface="+mn-ea"/>
              <a:ea typeface="+mn-ea"/>
            </a:endParaRPr>
          </a:p>
          <a:p>
            <a:pPr>
              <a:defRPr/>
            </a:pPr>
            <a:endParaRPr lang="en-US" altLang="ja-JP" sz="600" b="1" dirty="0">
              <a:latin typeface="+mn-ea"/>
              <a:ea typeface="+mn-ea"/>
            </a:endParaRPr>
          </a:p>
          <a:p>
            <a:pPr>
              <a:defRPr/>
            </a:pPr>
            <a:r>
              <a:rPr lang="ja-JP" altLang="en-US" sz="600" b="1" dirty="0">
                <a:latin typeface="+mn-ea"/>
                <a:ea typeface="+mn-ea"/>
              </a:rPr>
              <a:t>▼イベント概要</a:t>
            </a:r>
            <a:endParaRPr lang="en-US" altLang="ja-JP" sz="600" b="1" dirty="0">
              <a:latin typeface="+mn-ea"/>
              <a:ea typeface="+mn-ea"/>
            </a:endParaRPr>
          </a:p>
          <a:p>
            <a:pPr>
              <a:defRPr/>
            </a:pPr>
            <a:r>
              <a:rPr lang="ja-JP" altLang="en-US" sz="1050" dirty="0">
                <a:latin typeface="+mn-ea"/>
                <a:ea typeface="+mn-ea"/>
              </a:rPr>
              <a:t>ハワイ・オアフ島にあるアウラニ・ディズニー・リゾート </a:t>
            </a:r>
            <a:r>
              <a:rPr lang="en-US" altLang="ja-JP" sz="1050" dirty="0">
                <a:latin typeface="+mn-ea"/>
                <a:ea typeface="+mn-ea"/>
              </a:rPr>
              <a:t>&amp; </a:t>
            </a:r>
            <a:r>
              <a:rPr lang="ja-JP" altLang="en-US" sz="1050" dirty="0">
                <a:latin typeface="+mn-ea"/>
                <a:ea typeface="+mn-ea"/>
              </a:rPr>
              <a:t>スパ コオリナ・ハワイをテーマに、基本の施設紹介、インフルエンサー直伝のアウラニ滞在を徹底的に楽しむテクニック、理想の旅行プランなど、アウラニの魅力をご紹介。</a:t>
            </a:r>
            <a:endParaRPr lang="en-US" altLang="ja-JP" sz="1050" dirty="0">
              <a:latin typeface="+mn-ea"/>
              <a:ea typeface="+mn-ea"/>
            </a:endParaRPr>
          </a:p>
          <a:p>
            <a:pPr>
              <a:defRPr/>
            </a:pPr>
            <a:r>
              <a:rPr lang="ja-JP" altLang="en-US" sz="1050" dirty="0">
                <a:latin typeface="+mn-ea"/>
                <a:ea typeface="+mn-ea"/>
              </a:rPr>
              <a:t>インフルエンサー、ディズニー担当者、地球の歩き方編集担当で解説。</a:t>
            </a:r>
            <a:endParaRPr lang="en-US" altLang="ja-JP" sz="105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▼目的・ターゲット</a:t>
            </a:r>
            <a:endParaRPr lang="en-US" altLang="ja-JP" sz="600" b="1" dirty="0">
              <a:latin typeface="+mn-ea"/>
              <a:ea typeface="+mn-ea"/>
            </a:endParaRPr>
          </a:p>
          <a:p>
            <a:pPr>
              <a:defRPr/>
            </a:pPr>
            <a:r>
              <a:rPr lang="ja-JP" altLang="en-US" sz="1050" dirty="0">
                <a:latin typeface="+mn-ea"/>
                <a:ea typeface="+mn-ea"/>
              </a:rPr>
              <a:t>・「</a:t>
            </a:r>
            <a:r>
              <a:rPr lang="ja-JP" altLang="en-US" sz="1050" b="1" u="sng" dirty="0">
                <a:latin typeface="+mn-ea"/>
                <a:ea typeface="+mn-ea"/>
              </a:rPr>
              <a:t>ファミリー」、「女子旅層」メイン</a:t>
            </a:r>
            <a:r>
              <a:rPr lang="ja-JP" altLang="en-US" sz="1050" dirty="0">
                <a:latin typeface="+mn-ea"/>
                <a:ea typeface="+mn-ea"/>
              </a:rPr>
              <a:t>に発信</a:t>
            </a:r>
            <a:endParaRPr lang="en-US" altLang="ja-JP" sz="1050" dirty="0">
              <a:latin typeface="+mn-ea"/>
              <a:ea typeface="+mn-ea"/>
            </a:endParaRPr>
          </a:p>
          <a:p>
            <a:pPr>
              <a:defRPr/>
            </a:pPr>
            <a:r>
              <a:rPr lang="ja-JP" altLang="en-US" sz="1050" dirty="0">
                <a:latin typeface="+mn-ea"/>
                <a:ea typeface="+mn-ea"/>
              </a:rPr>
              <a:t>・ディズニーファンだけではなく、</a:t>
            </a:r>
            <a:r>
              <a:rPr lang="ja-JP" altLang="en-US" sz="1050" b="1" u="sng" dirty="0">
                <a:latin typeface="+mn-ea"/>
                <a:ea typeface="+mn-ea"/>
              </a:rPr>
              <a:t>現地まで足を運んでくれやすいであろう海外旅行好き</a:t>
            </a:r>
            <a:r>
              <a:rPr lang="ja-JP" altLang="en-US" sz="1050" dirty="0">
                <a:latin typeface="+mn-ea"/>
                <a:ea typeface="+mn-ea"/>
              </a:rPr>
              <a:t>にもアプローチしたい</a:t>
            </a:r>
            <a:endParaRPr lang="en-US" altLang="ja-JP" sz="1050" dirty="0">
              <a:latin typeface="+mn-ea"/>
              <a:ea typeface="+mn-ea"/>
            </a:endParaRPr>
          </a:p>
          <a:p>
            <a:pPr>
              <a:defRPr/>
            </a:pPr>
            <a:r>
              <a:rPr lang="ja-JP" altLang="en-US" sz="1050" dirty="0">
                <a:latin typeface="+mn-ea"/>
                <a:ea typeface="+mn-ea"/>
              </a:rPr>
              <a:t>・</a:t>
            </a:r>
            <a:r>
              <a:rPr lang="ja-JP" altLang="en-US" sz="1050" b="1" u="sng" dirty="0">
                <a:latin typeface="+mn-ea"/>
                <a:ea typeface="+mn-ea"/>
              </a:rPr>
              <a:t>ホテル滞在のみだけでも十分に楽しめること</a:t>
            </a:r>
            <a:r>
              <a:rPr lang="ja-JP" altLang="en-US" sz="1050" dirty="0">
                <a:latin typeface="+mn-ea"/>
                <a:ea typeface="+mn-ea"/>
              </a:rPr>
              <a:t>を伝えたい</a:t>
            </a:r>
            <a:endParaRPr lang="en-US" altLang="ja-JP" sz="105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▼関連ページ</a:t>
            </a:r>
            <a:endParaRPr lang="en-US" altLang="ja-JP" sz="600" b="1" dirty="0">
              <a:latin typeface="+mn-ea"/>
              <a:ea typeface="+mn-ea"/>
            </a:endParaRPr>
          </a:p>
          <a:p>
            <a:pPr>
              <a:defRPr/>
            </a:pPr>
            <a:r>
              <a:rPr lang="ja-JP" altLang="en-US" sz="1050" dirty="0">
                <a:latin typeface="+mn-ea"/>
                <a:ea typeface="+mn-ea"/>
              </a:rPr>
              <a:t>①</a:t>
            </a:r>
            <a:r>
              <a:rPr lang="en-US" altLang="ja-JP" sz="1050" dirty="0" err="1">
                <a:latin typeface="+mn-ea"/>
                <a:ea typeface="+mn-ea"/>
              </a:rPr>
              <a:t>Youtube</a:t>
            </a:r>
            <a:r>
              <a:rPr lang="ja-JP" altLang="en-US" sz="1050" dirty="0">
                <a:latin typeface="+mn-ea"/>
                <a:ea typeface="+mn-ea"/>
              </a:rPr>
              <a:t>アーカイブ</a:t>
            </a:r>
            <a:endParaRPr lang="en-US" altLang="ja-JP" sz="1050" dirty="0">
              <a:latin typeface="+mn-ea"/>
              <a:ea typeface="+mn-ea"/>
            </a:endParaRPr>
          </a:p>
          <a:p>
            <a:pPr>
              <a:defRPr/>
            </a:pPr>
            <a:r>
              <a:rPr lang="en-US" altLang="ja-JP" sz="1050" dirty="0">
                <a:latin typeface="+mn-ea"/>
                <a:ea typeface="+mn-ea"/>
                <a:hlinkClick r:id="rId4"/>
              </a:rPr>
              <a:t>https://www.youtube.com/watch?v=WLsoEtiUTQM</a:t>
            </a:r>
            <a:endParaRPr lang="en-US" altLang="ja-JP" sz="1050" dirty="0">
              <a:latin typeface="+mn-ea"/>
              <a:ea typeface="+mn-ea"/>
            </a:endParaRPr>
          </a:p>
          <a:p>
            <a:pPr>
              <a:defRPr/>
            </a:pPr>
            <a:endParaRPr lang="en-US" altLang="ja-JP" sz="1050" dirty="0">
              <a:latin typeface="+mn-ea"/>
              <a:ea typeface="+mn-ea"/>
            </a:endParaRPr>
          </a:p>
          <a:p>
            <a:pPr>
              <a:defRPr/>
            </a:pPr>
            <a:r>
              <a:rPr lang="ja-JP" altLang="en-US" sz="1050" dirty="0">
                <a:latin typeface="+mn-ea"/>
                <a:ea typeface="+mn-ea"/>
              </a:rPr>
              <a:t>②事後レポート</a:t>
            </a:r>
            <a:endParaRPr lang="en-US" altLang="ja-JP" sz="1050" dirty="0">
              <a:latin typeface="+mn-ea"/>
              <a:ea typeface="+mn-ea"/>
            </a:endParaRPr>
          </a:p>
          <a:p>
            <a:pPr>
              <a:defRPr/>
            </a:pPr>
            <a:r>
              <a:rPr lang="en-US" altLang="ja-JP" sz="1050" dirty="0">
                <a:latin typeface="+mn-ea"/>
                <a:ea typeface="+mn-ea"/>
                <a:hlinkClick r:id="rId5"/>
              </a:rPr>
              <a:t>https://news.arukikata.co.jp/column/hotel/Hawaii/Hawaii/KO_OLINA/146_410298_1647526270.html?w=146</a:t>
            </a:r>
            <a:endParaRPr lang="en-US" altLang="ja-JP" sz="1050" dirty="0">
              <a:latin typeface="+mn-ea"/>
              <a:ea typeface="+mn-ea"/>
            </a:endParaRPr>
          </a:p>
          <a:p>
            <a:pPr>
              <a:defRPr/>
            </a:pPr>
            <a:endParaRPr lang="en-US" altLang="ja-JP" sz="1050" dirty="0">
              <a:latin typeface="+mn-ea"/>
              <a:ea typeface="+mn-ea"/>
            </a:endParaRPr>
          </a:p>
        </p:txBody>
      </p:sp>
      <p:pic>
        <p:nvPicPr>
          <p:cNvPr id="38919" name="図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3" y="3389313"/>
            <a:ext cx="16510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図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4413" y="3389313"/>
            <a:ext cx="17383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2" descr="https://news.arukikata.co.jp/file_img/22032909400063438.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363" y="4408488"/>
            <a:ext cx="340836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976313" y="944563"/>
            <a:ext cx="7886700" cy="6492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800" b="1" spc="150" dirty="0">
                <a:latin typeface="+mn-ea"/>
                <a:ea typeface="+mn-ea"/>
              </a:rPr>
              <a:t>講義実績（タイアップ事例３：オーストラリア政府観光局様）</a:t>
            </a:r>
          </a:p>
        </p:txBody>
      </p:sp>
      <p:pic>
        <p:nvPicPr>
          <p:cNvPr id="399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313" y="106838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9941" name="Picture 2" descr="https://s3-ap-northeast-1.amazonaws.com/peatix-files/event/3054447/cover-sZzRMgUfIA57ZwNzGHyoLueRtAVab1v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950" y="1668463"/>
            <a:ext cx="34067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4141788" y="1220788"/>
            <a:ext cx="4557712" cy="4432300"/>
          </a:xfrm>
          <a:prstGeom prst="rect">
            <a:avLst/>
          </a:prstGeom>
          <a:noFill/>
        </p:spPr>
        <p:txBody>
          <a:bodyPr>
            <a:spAutoFit/>
          </a:bodyPr>
          <a:lstStyle/>
          <a:p>
            <a:pPr>
              <a:defRPr/>
            </a:pPr>
            <a:endParaRPr lang="en-US" altLang="ja-JP" sz="60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▼目的・ターゲット</a:t>
            </a:r>
            <a:endParaRPr lang="en-US" altLang="ja-JP" sz="600" b="1" dirty="0">
              <a:latin typeface="+mn-ea"/>
              <a:ea typeface="+mn-ea"/>
            </a:endParaRPr>
          </a:p>
          <a:p>
            <a:pPr>
              <a:defRPr/>
            </a:pPr>
            <a:r>
              <a:rPr lang="ja-JP" altLang="en-US" sz="1050" dirty="0">
                <a:latin typeface="+mn-ea"/>
                <a:ea typeface="+mn-ea"/>
              </a:rPr>
              <a:t>・海外旅行解禁時に</a:t>
            </a:r>
            <a:r>
              <a:rPr lang="ja-JP" altLang="en-US" sz="1050" b="1" u="sng" dirty="0">
                <a:latin typeface="+mn-ea"/>
                <a:ea typeface="+mn-ea"/>
              </a:rPr>
              <a:t>一番の旅先として選んでもらえる情報発信</a:t>
            </a:r>
            <a:endParaRPr lang="en-US" altLang="ja-JP" sz="1050" dirty="0">
              <a:latin typeface="+mn-ea"/>
              <a:ea typeface="+mn-ea"/>
            </a:endParaRPr>
          </a:p>
          <a:p>
            <a:pPr>
              <a:defRPr/>
            </a:pPr>
            <a:r>
              <a:rPr lang="ja-JP" altLang="en-US" sz="1050" dirty="0">
                <a:latin typeface="+mn-ea"/>
                <a:ea typeface="+mn-ea"/>
              </a:rPr>
              <a:t>・「サステナブル」や「先住民文化」など</a:t>
            </a:r>
            <a:r>
              <a:rPr lang="ja-JP" altLang="en-US" sz="1050" b="1" u="sng" dirty="0">
                <a:latin typeface="+mn-ea"/>
                <a:ea typeface="+mn-ea"/>
              </a:rPr>
              <a:t>少し硬いテーマを柔らかく楽しく学べる内容</a:t>
            </a:r>
            <a:r>
              <a:rPr lang="ja-JP" altLang="en-US" sz="1050" dirty="0">
                <a:latin typeface="+mn-ea"/>
                <a:ea typeface="+mn-ea"/>
              </a:rPr>
              <a:t>にしたい</a:t>
            </a:r>
            <a:endParaRPr lang="en-US" altLang="ja-JP" sz="1050" dirty="0">
              <a:latin typeface="+mn-ea"/>
              <a:ea typeface="+mn-ea"/>
            </a:endParaRPr>
          </a:p>
          <a:p>
            <a:pPr>
              <a:defRPr/>
            </a:pPr>
            <a:r>
              <a:rPr lang="ja-JP" altLang="en-US" sz="1050" dirty="0">
                <a:latin typeface="+mn-ea"/>
                <a:ea typeface="+mn-ea"/>
              </a:rPr>
              <a:t>・</a:t>
            </a:r>
            <a:r>
              <a:rPr lang="ja-JP" altLang="en-US" sz="1050" b="1" u="sng" dirty="0">
                <a:latin typeface="+mn-ea"/>
                <a:ea typeface="+mn-ea"/>
              </a:rPr>
              <a:t>歩き方編集担当による現地の解説</a:t>
            </a:r>
            <a:r>
              <a:rPr lang="ja-JP" altLang="en-US" sz="1050" dirty="0">
                <a:latin typeface="+mn-ea"/>
                <a:ea typeface="+mn-ea"/>
              </a:rPr>
              <a:t>も盛り込みたい</a:t>
            </a:r>
            <a:endParaRPr lang="en-US" altLang="ja-JP" sz="1050" dirty="0">
              <a:latin typeface="+mn-ea"/>
              <a:ea typeface="+mn-ea"/>
            </a:endParaRPr>
          </a:p>
          <a:p>
            <a:pPr>
              <a:defRPr/>
            </a:pPr>
            <a:endParaRPr lang="en-US" altLang="ja-JP" sz="600" dirty="0">
              <a:latin typeface="+mn-ea"/>
              <a:ea typeface="+mn-ea"/>
            </a:endParaRPr>
          </a:p>
          <a:p>
            <a:pPr>
              <a:defRPr/>
            </a:pPr>
            <a:r>
              <a:rPr lang="ja-JP" altLang="en-US" sz="600" b="1" dirty="0">
                <a:latin typeface="+mn-ea"/>
                <a:ea typeface="+mn-ea"/>
              </a:rPr>
              <a:t>▼関連ページ</a:t>
            </a:r>
            <a:endParaRPr lang="en-US" altLang="ja-JP" sz="600" b="1" dirty="0">
              <a:latin typeface="+mn-ea"/>
              <a:ea typeface="+mn-ea"/>
            </a:endParaRPr>
          </a:p>
          <a:p>
            <a:pPr>
              <a:defRPr/>
            </a:pPr>
            <a:r>
              <a:rPr lang="ja-JP" altLang="en-US" sz="1050" dirty="0">
                <a:latin typeface="+mn-ea"/>
                <a:ea typeface="+mn-ea"/>
              </a:rPr>
              <a:t>①イベント特設ページ</a:t>
            </a:r>
            <a:endParaRPr lang="en-US" altLang="ja-JP" sz="1050" dirty="0">
              <a:latin typeface="+mn-ea"/>
              <a:ea typeface="+mn-ea"/>
            </a:endParaRPr>
          </a:p>
          <a:p>
            <a:pPr>
              <a:defRPr/>
            </a:pPr>
            <a:r>
              <a:rPr lang="en-US" altLang="ja-JP" sz="1050" dirty="0">
                <a:latin typeface="+mn-ea"/>
                <a:ea typeface="+mn-ea"/>
                <a:hlinkClick r:id="rId4"/>
              </a:rPr>
              <a:t>http://pu.arukikata.co.jp/australia2021/</a:t>
            </a:r>
            <a:endParaRPr lang="en-US" altLang="ja-JP" sz="1050" dirty="0">
              <a:latin typeface="+mn-ea"/>
              <a:ea typeface="+mn-ea"/>
            </a:endParaRPr>
          </a:p>
          <a:p>
            <a:pPr>
              <a:defRPr/>
            </a:pPr>
            <a:endParaRPr lang="en-US" altLang="ja-JP" sz="1050" dirty="0">
              <a:latin typeface="+mn-ea"/>
              <a:ea typeface="+mn-ea"/>
            </a:endParaRPr>
          </a:p>
          <a:p>
            <a:pPr>
              <a:defRPr/>
            </a:pPr>
            <a:r>
              <a:rPr lang="ja-JP" altLang="en-US" sz="1050" dirty="0">
                <a:latin typeface="+mn-ea"/>
                <a:ea typeface="+mn-ea"/>
              </a:rPr>
              <a:t>②</a:t>
            </a:r>
            <a:r>
              <a:rPr lang="en-US" altLang="ja-JP" sz="1050" dirty="0" err="1">
                <a:latin typeface="+mn-ea"/>
                <a:ea typeface="+mn-ea"/>
              </a:rPr>
              <a:t>Youtube</a:t>
            </a:r>
            <a:r>
              <a:rPr lang="ja-JP" altLang="en-US" sz="1050" dirty="0">
                <a:latin typeface="+mn-ea"/>
                <a:ea typeface="+mn-ea"/>
              </a:rPr>
              <a:t>アーカイブ</a:t>
            </a:r>
            <a:endParaRPr lang="en-US" altLang="ja-JP" sz="1050" dirty="0">
              <a:latin typeface="+mn-ea"/>
              <a:ea typeface="+mn-ea"/>
            </a:endParaRPr>
          </a:p>
          <a:p>
            <a:pPr>
              <a:defRPr/>
            </a:pPr>
            <a:r>
              <a:rPr lang="ja-JP" altLang="en-US" sz="1050" dirty="0">
                <a:latin typeface="+mn-ea"/>
                <a:ea typeface="+mn-ea"/>
                <a:hlinkClick r:id="rId5"/>
              </a:rPr>
              <a:t>第</a:t>
            </a:r>
            <a:r>
              <a:rPr lang="en-US" altLang="ja-JP" sz="1050" dirty="0">
                <a:latin typeface="+mn-ea"/>
                <a:ea typeface="+mn-ea"/>
                <a:hlinkClick r:id="rId5"/>
              </a:rPr>
              <a:t>1</a:t>
            </a:r>
            <a:r>
              <a:rPr lang="ja-JP" altLang="en-US" sz="1050" dirty="0">
                <a:latin typeface="+mn-ea"/>
                <a:ea typeface="+mn-ea"/>
                <a:hlinkClick r:id="rId5"/>
              </a:rPr>
              <a:t>回：</a:t>
            </a:r>
            <a:r>
              <a:rPr lang="en-US" altLang="ja-JP" sz="1050" dirty="0">
                <a:latin typeface="+mn-ea"/>
                <a:ea typeface="+mn-ea"/>
                <a:hlinkClick r:id="rId5"/>
              </a:rPr>
              <a:t>https://www.youtube.com/watch?v=QCR4wOpKOBY</a:t>
            </a:r>
            <a:endParaRPr lang="en-US" altLang="ja-JP" sz="1050" dirty="0">
              <a:latin typeface="+mn-ea"/>
              <a:ea typeface="+mn-ea"/>
            </a:endParaRPr>
          </a:p>
          <a:p>
            <a:pPr>
              <a:defRPr/>
            </a:pPr>
            <a:r>
              <a:rPr lang="ja-JP" altLang="en-US" sz="1050" dirty="0">
                <a:latin typeface="+mn-ea"/>
                <a:ea typeface="+mn-ea"/>
                <a:hlinkClick r:id="rId6"/>
              </a:rPr>
              <a:t>第</a:t>
            </a:r>
            <a:r>
              <a:rPr lang="en-US" altLang="ja-JP" sz="1050" dirty="0">
                <a:latin typeface="+mn-ea"/>
                <a:ea typeface="+mn-ea"/>
                <a:hlinkClick r:id="rId6"/>
              </a:rPr>
              <a:t>2</a:t>
            </a:r>
            <a:r>
              <a:rPr lang="ja-JP" altLang="en-US" sz="1050" dirty="0">
                <a:latin typeface="+mn-ea"/>
                <a:ea typeface="+mn-ea"/>
                <a:hlinkClick r:id="rId6"/>
              </a:rPr>
              <a:t>回：</a:t>
            </a:r>
            <a:r>
              <a:rPr lang="en-US" altLang="ja-JP" sz="1050" dirty="0">
                <a:latin typeface="+mn-ea"/>
                <a:ea typeface="+mn-ea"/>
                <a:hlinkClick r:id="rId6"/>
              </a:rPr>
              <a:t>https://www.youtube.com/watch?v=IZ4gSmic4zc</a:t>
            </a:r>
            <a:endParaRPr lang="en-US" altLang="ja-JP" sz="1050" dirty="0">
              <a:latin typeface="+mn-ea"/>
              <a:ea typeface="+mn-ea"/>
            </a:endParaRPr>
          </a:p>
          <a:p>
            <a:pPr>
              <a:defRPr/>
            </a:pPr>
            <a:r>
              <a:rPr lang="ja-JP" altLang="en-US" sz="1050" dirty="0">
                <a:latin typeface="+mn-ea"/>
                <a:ea typeface="+mn-ea"/>
                <a:hlinkClick r:id="rId7"/>
              </a:rPr>
              <a:t>第</a:t>
            </a:r>
            <a:r>
              <a:rPr lang="en-US" altLang="ja-JP" sz="1050" dirty="0">
                <a:latin typeface="+mn-ea"/>
                <a:ea typeface="+mn-ea"/>
                <a:hlinkClick r:id="rId7"/>
              </a:rPr>
              <a:t>3</a:t>
            </a:r>
            <a:r>
              <a:rPr lang="ja-JP" altLang="en-US" sz="1050" dirty="0">
                <a:latin typeface="+mn-ea"/>
                <a:ea typeface="+mn-ea"/>
                <a:hlinkClick r:id="rId7"/>
              </a:rPr>
              <a:t>回：</a:t>
            </a:r>
            <a:r>
              <a:rPr lang="en-US" altLang="ja-JP" sz="1050" dirty="0">
                <a:latin typeface="+mn-ea"/>
                <a:ea typeface="+mn-ea"/>
                <a:hlinkClick r:id="rId7"/>
              </a:rPr>
              <a:t>https://www.youtube.com/watch?v=JA0ybwPT4u8</a:t>
            </a:r>
            <a:endParaRPr lang="en-US" altLang="ja-JP" sz="1050" dirty="0">
              <a:latin typeface="+mn-ea"/>
              <a:ea typeface="+mn-ea"/>
            </a:endParaRPr>
          </a:p>
          <a:p>
            <a:pPr>
              <a:defRPr/>
            </a:pPr>
            <a:endParaRPr lang="en-US" altLang="ja-JP" sz="1050" dirty="0">
              <a:latin typeface="+mn-ea"/>
              <a:ea typeface="+mn-ea"/>
            </a:endParaRPr>
          </a:p>
          <a:p>
            <a:pPr>
              <a:defRPr/>
            </a:pPr>
            <a:r>
              <a:rPr lang="ja-JP" altLang="en-US" sz="1050" dirty="0">
                <a:latin typeface="+mn-ea"/>
                <a:ea typeface="+mn-ea"/>
              </a:rPr>
              <a:t>③事後レポート</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1</a:t>
            </a:r>
            <a:r>
              <a:rPr lang="ja-JP" altLang="en-US" sz="1050" dirty="0">
                <a:latin typeface="+mn-ea"/>
                <a:ea typeface="+mn-ea"/>
              </a:rPr>
              <a:t>回：</a:t>
            </a:r>
            <a:r>
              <a:rPr lang="en-US" altLang="ja-JP" sz="1050" dirty="0">
                <a:latin typeface="+mn-ea"/>
                <a:ea typeface="+mn-ea"/>
                <a:hlinkClick r:id="rId8"/>
              </a:rPr>
              <a:t>https://news.arukikata.co.jp/column/travel-info/Oceania/Australia/SYDNEY/146_789905_1637550857.html?w=146</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2</a:t>
            </a:r>
            <a:r>
              <a:rPr lang="ja-JP" altLang="en-US" sz="1050" dirty="0">
                <a:latin typeface="+mn-ea"/>
                <a:ea typeface="+mn-ea"/>
              </a:rPr>
              <a:t>回：</a:t>
            </a:r>
            <a:r>
              <a:rPr lang="en-US" altLang="ja-JP" sz="1050" dirty="0">
                <a:latin typeface="+mn-ea"/>
                <a:ea typeface="+mn-ea"/>
                <a:hlinkClick r:id="rId9"/>
              </a:rPr>
              <a:t>https://news.arukikata.co.jp/column/eating/Oceania/Australia/SYDNEY/146_917181_1639383464.html?w=146</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3</a:t>
            </a:r>
            <a:r>
              <a:rPr lang="ja-JP" altLang="en-US" sz="1050" dirty="0">
                <a:latin typeface="+mn-ea"/>
                <a:ea typeface="+mn-ea"/>
              </a:rPr>
              <a:t>回：</a:t>
            </a:r>
            <a:r>
              <a:rPr lang="en-US" altLang="ja-JP" sz="1050" dirty="0">
                <a:latin typeface="+mn-ea"/>
                <a:ea typeface="+mn-ea"/>
                <a:hlinkClick r:id="rId10"/>
              </a:rPr>
              <a:t>https://news.arukikata.co.jp/column/travel-info/Oceania/Australia/CAIRNS/146_629921_1645167909.html?w=146</a:t>
            </a:r>
            <a:endParaRPr lang="en-US" altLang="ja-JP" sz="1050" dirty="0">
              <a:latin typeface="+mn-ea"/>
              <a:ea typeface="+mn-ea"/>
            </a:endParaRPr>
          </a:p>
          <a:p>
            <a:pPr>
              <a:defRPr/>
            </a:pPr>
            <a:endParaRPr lang="en-US" altLang="ja-JP" sz="1050" dirty="0">
              <a:latin typeface="+mn-ea"/>
              <a:ea typeface="+mn-ea"/>
            </a:endParaRPr>
          </a:p>
          <a:p>
            <a:pPr>
              <a:defRPr/>
            </a:pPr>
            <a:endParaRPr lang="en-US" altLang="ja-JP" sz="1050" dirty="0">
              <a:latin typeface="+mn-ea"/>
              <a:ea typeface="+mn-ea"/>
            </a:endParaRPr>
          </a:p>
        </p:txBody>
      </p:sp>
      <p:sp>
        <p:nvSpPr>
          <p:cNvPr id="7" name="テキスト ボックス 6"/>
          <p:cNvSpPr txBox="1"/>
          <p:nvPr/>
        </p:nvSpPr>
        <p:spPr>
          <a:xfrm>
            <a:off x="557213" y="3189288"/>
            <a:ext cx="3525837" cy="2238375"/>
          </a:xfrm>
          <a:prstGeom prst="rect">
            <a:avLst/>
          </a:prstGeom>
          <a:noFill/>
        </p:spPr>
        <p:txBody>
          <a:bodyPr>
            <a:spAutoFit/>
          </a:bodyPr>
          <a:lstStyle/>
          <a:p>
            <a:pPr>
              <a:defRPr/>
            </a:pPr>
            <a:endParaRPr lang="en-US" altLang="ja-JP" sz="600" dirty="0">
              <a:latin typeface="+mn-ea"/>
              <a:ea typeface="+mn-ea"/>
            </a:endParaRPr>
          </a:p>
          <a:p>
            <a:pPr>
              <a:defRPr/>
            </a:pPr>
            <a:r>
              <a:rPr lang="ja-JP" altLang="en-US" sz="600" b="1" dirty="0">
                <a:latin typeface="+mn-ea"/>
                <a:ea typeface="+mn-ea"/>
              </a:rPr>
              <a:t>▼開催日</a:t>
            </a:r>
            <a:endParaRPr lang="en-US" altLang="ja-JP" sz="600" b="1" dirty="0">
              <a:latin typeface="+mn-ea"/>
              <a:ea typeface="+mn-ea"/>
            </a:endParaRPr>
          </a:p>
          <a:p>
            <a:pPr>
              <a:defRPr/>
            </a:pPr>
            <a:r>
              <a:rPr lang="ja-JP" altLang="en-US" sz="1050" dirty="0">
                <a:latin typeface="+mn-ea"/>
                <a:ea typeface="+mn-ea"/>
              </a:rPr>
              <a:t>第</a:t>
            </a:r>
            <a:r>
              <a:rPr lang="en-US" altLang="ja-JP" sz="1050" dirty="0">
                <a:latin typeface="+mn-ea"/>
                <a:ea typeface="+mn-ea"/>
              </a:rPr>
              <a:t>1</a:t>
            </a:r>
            <a:r>
              <a:rPr lang="ja-JP" altLang="en-US" sz="1050" dirty="0">
                <a:latin typeface="+mn-ea"/>
                <a:ea typeface="+mn-ea"/>
              </a:rPr>
              <a:t>回：</a:t>
            </a:r>
            <a:r>
              <a:rPr lang="en-US" altLang="ja-JP" sz="1050" dirty="0">
                <a:latin typeface="+mn-ea"/>
                <a:ea typeface="+mn-ea"/>
              </a:rPr>
              <a:t>2021</a:t>
            </a:r>
            <a:r>
              <a:rPr lang="ja-JP" altLang="en-US" sz="1050" dirty="0">
                <a:latin typeface="+mn-ea"/>
                <a:ea typeface="+mn-ea"/>
              </a:rPr>
              <a:t>年</a:t>
            </a:r>
            <a:r>
              <a:rPr lang="en-US" altLang="ja-JP" sz="1050" dirty="0">
                <a:latin typeface="+mn-ea"/>
                <a:ea typeface="+mn-ea"/>
              </a:rPr>
              <a:t>11</a:t>
            </a:r>
            <a:r>
              <a:rPr lang="ja-JP" altLang="en-US" sz="1050" dirty="0">
                <a:latin typeface="+mn-ea"/>
                <a:ea typeface="+mn-ea"/>
              </a:rPr>
              <a:t>月</a:t>
            </a:r>
            <a:r>
              <a:rPr lang="en-US" altLang="ja-JP" sz="1050" dirty="0">
                <a:latin typeface="+mn-ea"/>
                <a:ea typeface="+mn-ea"/>
              </a:rPr>
              <a:t>10</a:t>
            </a:r>
            <a:r>
              <a:rPr lang="ja-JP" altLang="en-US" sz="1050" dirty="0">
                <a:latin typeface="+mn-ea"/>
                <a:ea typeface="+mn-ea"/>
              </a:rPr>
              <a:t>日（水）</a:t>
            </a:r>
            <a:r>
              <a:rPr lang="en-US" altLang="ja-JP" sz="1050" dirty="0">
                <a:latin typeface="+mn-ea"/>
                <a:ea typeface="+mn-ea"/>
              </a:rPr>
              <a:t>20:00-21:00</a:t>
            </a:r>
          </a:p>
          <a:p>
            <a:pPr>
              <a:defRPr/>
            </a:pPr>
            <a:r>
              <a:rPr lang="ja-JP" altLang="en-US" sz="1050" dirty="0">
                <a:latin typeface="+mn-ea"/>
                <a:ea typeface="+mn-ea"/>
              </a:rPr>
              <a:t>第</a:t>
            </a:r>
            <a:r>
              <a:rPr lang="en-US" altLang="ja-JP" sz="1050" dirty="0">
                <a:latin typeface="+mn-ea"/>
                <a:ea typeface="+mn-ea"/>
              </a:rPr>
              <a:t>2</a:t>
            </a:r>
            <a:r>
              <a:rPr lang="ja-JP" altLang="en-US" sz="1050" dirty="0">
                <a:latin typeface="+mn-ea"/>
                <a:ea typeface="+mn-ea"/>
              </a:rPr>
              <a:t>回：</a:t>
            </a:r>
            <a:r>
              <a:rPr lang="en-US" altLang="ja-JP" sz="1050" dirty="0">
                <a:latin typeface="+mn-ea"/>
                <a:ea typeface="+mn-ea"/>
              </a:rPr>
              <a:t>2021</a:t>
            </a:r>
            <a:r>
              <a:rPr lang="ja-JP" altLang="en-US" sz="1050" dirty="0">
                <a:latin typeface="+mn-ea"/>
                <a:ea typeface="+mn-ea"/>
              </a:rPr>
              <a:t>年</a:t>
            </a:r>
            <a:r>
              <a:rPr lang="en-US" altLang="ja-JP" sz="1050" dirty="0">
                <a:latin typeface="+mn-ea"/>
                <a:ea typeface="+mn-ea"/>
              </a:rPr>
              <a:t>12</a:t>
            </a:r>
            <a:r>
              <a:rPr lang="ja-JP" altLang="en-US" sz="1050" dirty="0">
                <a:latin typeface="+mn-ea"/>
                <a:ea typeface="+mn-ea"/>
              </a:rPr>
              <a:t>月</a:t>
            </a:r>
            <a:r>
              <a:rPr lang="en-US" altLang="ja-JP" sz="1050" dirty="0">
                <a:latin typeface="+mn-ea"/>
                <a:ea typeface="+mn-ea"/>
              </a:rPr>
              <a:t>1</a:t>
            </a:r>
            <a:r>
              <a:rPr lang="ja-JP" altLang="en-US" sz="1050" dirty="0">
                <a:latin typeface="+mn-ea"/>
                <a:ea typeface="+mn-ea"/>
              </a:rPr>
              <a:t>日（水）</a:t>
            </a:r>
            <a:r>
              <a:rPr lang="en-US" altLang="ja-JP" sz="1050" dirty="0">
                <a:latin typeface="+mn-ea"/>
                <a:ea typeface="+mn-ea"/>
              </a:rPr>
              <a:t>20:00-21:00</a:t>
            </a:r>
          </a:p>
          <a:p>
            <a:pPr>
              <a:defRPr/>
            </a:pPr>
            <a:r>
              <a:rPr lang="ja-JP" altLang="en-US" sz="1050" dirty="0">
                <a:latin typeface="+mn-ea"/>
                <a:ea typeface="+mn-ea"/>
              </a:rPr>
              <a:t>第</a:t>
            </a:r>
            <a:r>
              <a:rPr lang="en-US" altLang="ja-JP" sz="1050" dirty="0">
                <a:latin typeface="+mn-ea"/>
                <a:ea typeface="+mn-ea"/>
              </a:rPr>
              <a:t>3</a:t>
            </a:r>
            <a:r>
              <a:rPr lang="ja-JP" altLang="en-US" sz="1050" dirty="0">
                <a:latin typeface="+mn-ea"/>
                <a:ea typeface="+mn-ea"/>
              </a:rPr>
              <a:t>回：</a:t>
            </a:r>
            <a:r>
              <a:rPr lang="en-US" altLang="ja-JP" sz="1050" dirty="0">
                <a:latin typeface="+mn-ea"/>
                <a:ea typeface="+mn-ea"/>
              </a:rPr>
              <a:t>2022</a:t>
            </a:r>
            <a:r>
              <a:rPr lang="ja-JP" altLang="en-US" sz="1050" dirty="0">
                <a:latin typeface="+mn-ea"/>
                <a:ea typeface="+mn-ea"/>
              </a:rPr>
              <a:t>年</a:t>
            </a:r>
            <a:r>
              <a:rPr lang="en-US" altLang="ja-JP" sz="1050" dirty="0">
                <a:latin typeface="+mn-ea"/>
                <a:ea typeface="+mn-ea"/>
              </a:rPr>
              <a:t>2</a:t>
            </a:r>
            <a:r>
              <a:rPr lang="ja-JP" altLang="en-US" sz="1050" dirty="0">
                <a:latin typeface="+mn-ea"/>
                <a:ea typeface="+mn-ea"/>
              </a:rPr>
              <a:t>月</a:t>
            </a:r>
            <a:r>
              <a:rPr lang="en-US" altLang="ja-JP" sz="1050" dirty="0">
                <a:latin typeface="+mn-ea"/>
                <a:ea typeface="+mn-ea"/>
              </a:rPr>
              <a:t>9</a:t>
            </a:r>
            <a:r>
              <a:rPr lang="ja-JP" altLang="en-US" sz="1050" dirty="0">
                <a:latin typeface="+mn-ea"/>
                <a:ea typeface="+mn-ea"/>
              </a:rPr>
              <a:t>日（水）</a:t>
            </a:r>
            <a:r>
              <a:rPr lang="en-US" altLang="ja-JP" sz="1050" dirty="0">
                <a:latin typeface="+mn-ea"/>
                <a:ea typeface="+mn-ea"/>
              </a:rPr>
              <a:t>20:00-21:00</a:t>
            </a:r>
            <a:endParaRPr lang="en-US" altLang="ja-JP" sz="1050" b="1" dirty="0">
              <a:latin typeface="+mn-ea"/>
              <a:ea typeface="+mn-ea"/>
            </a:endParaRPr>
          </a:p>
          <a:p>
            <a:pPr>
              <a:defRPr/>
            </a:pPr>
            <a:r>
              <a:rPr lang="ja-JP" altLang="en-US" sz="600" b="1" dirty="0">
                <a:latin typeface="+mn-ea"/>
                <a:ea typeface="+mn-ea"/>
              </a:rPr>
              <a:t>▼イベント概要</a:t>
            </a:r>
            <a:endParaRPr lang="en-US" altLang="ja-JP" sz="600" b="1" dirty="0">
              <a:latin typeface="+mn-ea"/>
              <a:ea typeface="+mn-ea"/>
            </a:endParaRPr>
          </a:p>
          <a:p>
            <a:pPr>
              <a:defRPr/>
            </a:pPr>
            <a:r>
              <a:rPr lang="ja-JP" altLang="en-US" sz="1050" dirty="0">
                <a:latin typeface="+mn-ea"/>
                <a:ea typeface="+mn-ea"/>
              </a:rPr>
              <a:t>全</a:t>
            </a:r>
            <a:r>
              <a:rPr lang="en-US" altLang="ja-JP" sz="1050" dirty="0">
                <a:latin typeface="+mn-ea"/>
                <a:ea typeface="+mn-ea"/>
              </a:rPr>
              <a:t>3</a:t>
            </a:r>
            <a:r>
              <a:rPr lang="ja-JP" altLang="en-US" sz="1050" dirty="0">
                <a:latin typeface="+mn-ea"/>
                <a:ea typeface="+mn-ea"/>
              </a:rPr>
              <a:t>回シリーズ。オーストラリアの最新の観光情報や現地からの映像を交え、オーストラリアの人たちが日常において大切にしていること、食、文化などについて発信。各回のテーマ（以下）を、ゲストスピーカー、地球の歩き方編集長、編集担当で解説。</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1</a:t>
            </a:r>
            <a:r>
              <a:rPr lang="ja-JP" altLang="en-US" sz="1050" dirty="0">
                <a:latin typeface="+mn-ea"/>
                <a:ea typeface="+mn-ea"/>
              </a:rPr>
              <a:t>回：「自然を守りながら旅をする」</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2</a:t>
            </a:r>
            <a:r>
              <a:rPr lang="ja-JP" altLang="en-US" sz="1050" dirty="0">
                <a:latin typeface="+mn-ea"/>
                <a:ea typeface="+mn-ea"/>
              </a:rPr>
              <a:t>回：「食を楽しみながら旅をする」</a:t>
            </a:r>
            <a:endParaRPr lang="en-US" altLang="ja-JP" sz="1050" dirty="0">
              <a:latin typeface="+mn-ea"/>
              <a:ea typeface="+mn-ea"/>
            </a:endParaRPr>
          </a:p>
          <a:p>
            <a:pPr>
              <a:defRPr/>
            </a:pPr>
            <a:r>
              <a:rPr lang="ja-JP" altLang="en-US" sz="1050" dirty="0">
                <a:latin typeface="+mn-ea"/>
                <a:ea typeface="+mn-ea"/>
              </a:rPr>
              <a:t>第</a:t>
            </a:r>
            <a:r>
              <a:rPr lang="en-US" altLang="ja-JP" sz="1050" dirty="0">
                <a:latin typeface="+mn-ea"/>
                <a:ea typeface="+mn-ea"/>
              </a:rPr>
              <a:t>3</a:t>
            </a:r>
            <a:r>
              <a:rPr lang="ja-JP" altLang="en-US" sz="1050" dirty="0">
                <a:latin typeface="+mn-ea"/>
                <a:ea typeface="+mn-ea"/>
              </a:rPr>
              <a:t>回：「先住民文化・物語を学んで旅をする」</a:t>
            </a:r>
            <a:endParaRPr lang="en-US" altLang="ja-JP" sz="1050" dirty="0">
              <a:latin typeface="+mn-ea"/>
              <a:ea typeface="+mn-ea"/>
            </a:endParaRPr>
          </a:p>
          <a:p>
            <a:pPr>
              <a:defRPr/>
            </a:pPr>
            <a:endParaRPr lang="en-US" altLang="ja-JP" sz="600" dirty="0">
              <a:latin typeface="+mn-ea"/>
              <a:ea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673100" y="1093788"/>
            <a:ext cx="7886700" cy="64770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spcAft>
                <a:spcPts val="0"/>
              </a:spcAft>
              <a:defRPr/>
            </a:pPr>
            <a:r>
              <a:rPr lang="ja-JP" altLang="en-US" sz="1800" b="1" spc="150" dirty="0" smtClean="0">
                <a:latin typeface="+mn-ea"/>
                <a:ea typeface="+mn-ea"/>
              </a:rPr>
              <a:t>視聴者属性</a:t>
            </a:r>
            <a:endParaRPr lang="ja-JP" altLang="en-US" sz="1800" b="1" spc="150" dirty="0">
              <a:latin typeface="+mn-ea"/>
              <a:ea typeface="+mn-ea"/>
            </a:endParaRPr>
          </a:p>
        </p:txBody>
      </p:sp>
      <p:graphicFrame>
        <p:nvGraphicFramePr>
          <p:cNvPr id="40963" name="コンテンツ プレースホルダー 10"/>
          <p:cNvGraphicFramePr>
            <a:graphicFrameLocks/>
          </p:cNvGraphicFramePr>
          <p:nvPr/>
        </p:nvGraphicFramePr>
        <p:xfrm>
          <a:off x="296863" y="1516063"/>
          <a:ext cx="3090862" cy="1812925"/>
        </p:xfrm>
        <a:graphic>
          <a:graphicData uri="http://schemas.openxmlformats.org/presentationml/2006/ole">
            <mc:AlternateContent xmlns:mc="http://schemas.openxmlformats.org/markup-compatibility/2006">
              <mc:Choice xmlns:v="urn:schemas-microsoft-com:vml" Requires="v">
                <p:oleObj spid="_x0000_s41004" name="グラフ" r:id="rId3" imgW="3097036" imgH="1822862" progId="Excel.Chart.8">
                  <p:embed/>
                </p:oleObj>
              </mc:Choice>
              <mc:Fallback>
                <p:oleObj name="グラフ" r:id="rId3" imgW="3097036" imgH="1822862" progId="Excel.Chart.8">
                  <p:embed/>
                  <p:pic>
                    <p:nvPicPr>
                      <p:cNvPr id="0" name="コンテンツ プレースホルダー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16063"/>
                        <a:ext cx="3090862"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4" name="グラフ 3"/>
          <p:cNvGraphicFramePr>
            <a:graphicFrameLocks/>
          </p:cNvGraphicFramePr>
          <p:nvPr/>
        </p:nvGraphicFramePr>
        <p:xfrm>
          <a:off x="4259263" y="1589088"/>
          <a:ext cx="2952750" cy="1760537"/>
        </p:xfrm>
        <a:graphic>
          <a:graphicData uri="http://schemas.openxmlformats.org/presentationml/2006/ole">
            <mc:AlternateContent xmlns:mc="http://schemas.openxmlformats.org/markup-compatibility/2006">
              <mc:Choice xmlns:v="urn:schemas-microsoft-com:vml" Requires="v">
                <p:oleObj spid="_x0000_s41005" name="グラフ" r:id="rId5" imgW="2962913" imgH="1767993" progId="Excel.Chart.8">
                  <p:embed/>
                </p:oleObj>
              </mc:Choice>
              <mc:Fallback>
                <p:oleObj name="グラフ" r:id="rId5" imgW="2962913" imgH="1767993" progId="Excel.Chart.8">
                  <p:embed/>
                  <p:pic>
                    <p:nvPicPr>
                      <p:cNvPr id="0" name="グラフ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263" y="1589088"/>
                        <a:ext cx="29527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5" name="グラフ 4"/>
          <p:cNvGraphicFramePr>
            <a:graphicFrameLocks/>
          </p:cNvGraphicFramePr>
          <p:nvPr/>
        </p:nvGraphicFramePr>
        <p:xfrm>
          <a:off x="4397375" y="3436938"/>
          <a:ext cx="2728913" cy="1941512"/>
        </p:xfrm>
        <a:graphic>
          <a:graphicData uri="http://schemas.openxmlformats.org/presentationml/2006/ole">
            <mc:AlternateContent xmlns:mc="http://schemas.openxmlformats.org/markup-compatibility/2006">
              <mc:Choice xmlns:v="urn:schemas-microsoft-com:vml" Requires="v">
                <p:oleObj spid="_x0000_s41006" name="グラフ" r:id="rId7" imgW="2731245" imgH="1950889" progId="Excel.Chart.8">
                  <p:embed/>
                </p:oleObj>
              </mc:Choice>
              <mc:Fallback>
                <p:oleObj name="グラフ" r:id="rId7" imgW="2731245" imgH="1950889" progId="Excel.Chart.8">
                  <p:embed/>
                  <p:pic>
                    <p:nvPicPr>
                      <p:cNvPr id="0" name="グラフ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375" y="3436938"/>
                        <a:ext cx="272891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966" name="図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05188" y="1058863"/>
            <a:ext cx="33178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905125" y="2314575"/>
            <a:ext cx="1139825" cy="276225"/>
          </a:xfrm>
          <a:prstGeom prst="rect">
            <a:avLst/>
          </a:prstGeom>
          <a:noFill/>
        </p:spPr>
        <p:txBody>
          <a:bodyPr>
            <a:spAutoFit/>
          </a:bodyPr>
          <a:lstStyle/>
          <a:p>
            <a:pPr algn="ctr">
              <a:defRPr/>
            </a:pPr>
            <a:r>
              <a:rPr lang="ja-JP" altLang="en-US" sz="1200" b="1" dirty="0">
                <a:latin typeface="+mn-ea"/>
                <a:ea typeface="+mn-ea"/>
              </a:rPr>
              <a:t>約</a:t>
            </a:r>
            <a:r>
              <a:rPr lang="en-US" altLang="ja-JP" sz="1200" b="1" dirty="0">
                <a:latin typeface="+mn-ea"/>
                <a:ea typeface="+mn-ea"/>
              </a:rPr>
              <a:t>7</a:t>
            </a:r>
            <a:r>
              <a:rPr lang="ja-JP" altLang="en-US" sz="1200" b="1" dirty="0">
                <a:latin typeface="+mn-ea"/>
                <a:ea typeface="+mn-ea"/>
              </a:rPr>
              <a:t>割が女性</a:t>
            </a:r>
          </a:p>
        </p:txBody>
      </p:sp>
      <p:sp>
        <p:nvSpPr>
          <p:cNvPr id="8" name="テキスト ボックス 7"/>
          <p:cNvSpPr txBox="1"/>
          <p:nvPr/>
        </p:nvSpPr>
        <p:spPr>
          <a:xfrm>
            <a:off x="6869113" y="1890713"/>
            <a:ext cx="1570037" cy="277812"/>
          </a:xfrm>
          <a:prstGeom prst="rect">
            <a:avLst/>
          </a:prstGeom>
          <a:noFill/>
        </p:spPr>
        <p:txBody>
          <a:bodyPr wrap="none">
            <a:spAutoFit/>
          </a:bodyPr>
          <a:lstStyle/>
          <a:p>
            <a:pPr algn="ctr">
              <a:defRPr/>
            </a:pPr>
            <a:r>
              <a:rPr lang="ja-JP" altLang="en-US" sz="1200" b="1" dirty="0">
                <a:latin typeface="+mn-ea"/>
                <a:ea typeface="+mn-ea"/>
              </a:rPr>
              <a:t>幅広い年齢層が視聴</a:t>
            </a:r>
            <a:endParaRPr lang="en-US" altLang="ja-JP" sz="1200" b="1" dirty="0">
              <a:latin typeface="+mn-ea"/>
              <a:ea typeface="+mn-ea"/>
            </a:endParaRPr>
          </a:p>
        </p:txBody>
      </p:sp>
      <p:sp>
        <p:nvSpPr>
          <p:cNvPr id="9" name="テキスト ボックス 8"/>
          <p:cNvSpPr txBox="1"/>
          <p:nvPr/>
        </p:nvSpPr>
        <p:spPr>
          <a:xfrm>
            <a:off x="6913563" y="3873500"/>
            <a:ext cx="1646237" cy="277813"/>
          </a:xfrm>
          <a:prstGeom prst="rect">
            <a:avLst/>
          </a:prstGeom>
          <a:noFill/>
        </p:spPr>
        <p:txBody>
          <a:bodyPr wrap="none">
            <a:spAutoFit/>
          </a:bodyPr>
          <a:lstStyle/>
          <a:p>
            <a:pPr algn="ctr">
              <a:defRPr/>
            </a:pPr>
            <a:r>
              <a:rPr lang="ja-JP" altLang="en-US" sz="1200" b="1" dirty="0">
                <a:latin typeface="+mn-ea"/>
                <a:ea typeface="+mn-ea"/>
              </a:rPr>
              <a:t>約</a:t>
            </a:r>
            <a:r>
              <a:rPr lang="en-US" altLang="ja-JP" sz="1200" b="1" dirty="0">
                <a:latin typeface="+mn-ea"/>
                <a:ea typeface="+mn-ea"/>
              </a:rPr>
              <a:t>7</a:t>
            </a:r>
            <a:r>
              <a:rPr lang="ja-JP" altLang="en-US" sz="1200" b="1" dirty="0">
                <a:latin typeface="+mn-ea"/>
                <a:ea typeface="+mn-ea"/>
              </a:rPr>
              <a:t>割が「関東在住」</a:t>
            </a:r>
            <a:endParaRPr lang="en-US" altLang="ja-JP" sz="1200" b="1" dirty="0">
              <a:latin typeface="+mn-ea"/>
              <a:ea typeface="+mn-ea"/>
            </a:endParaRPr>
          </a:p>
        </p:txBody>
      </p:sp>
      <p:pic>
        <p:nvPicPr>
          <p:cNvPr id="40970" name="図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41600" y="228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図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83363" y="1830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図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26225" y="3822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a:xfrm>
            <a:off x="3357563" y="5456238"/>
            <a:ext cx="5786437" cy="184150"/>
          </a:xfrm>
          <a:prstGeom prst="rect">
            <a:avLst/>
          </a:prstGeom>
          <a:noFill/>
        </p:spPr>
        <p:txBody>
          <a:bodyPr>
            <a:spAutoFit/>
          </a:bodyPr>
          <a:lstStyle/>
          <a:p>
            <a:pPr>
              <a:defRPr/>
            </a:pPr>
            <a:r>
              <a:rPr lang="ja-JP" altLang="en-US" sz="600" dirty="0">
                <a:latin typeface="+mn-ea"/>
                <a:ea typeface="+mn-ea"/>
              </a:rPr>
              <a:t>出典：地球の歩き方大学運営事務局調べ「地球の歩き方大学参加者事前アンケート」調査期間：</a:t>
            </a:r>
            <a:r>
              <a:rPr lang="en-US" altLang="ja-JP" sz="600" dirty="0">
                <a:latin typeface="+mn-ea"/>
                <a:ea typeface="+mn-ea"/>
              </a:rPr>
              <a:t>2020</a:t>
            </a:r>
            <a:r>
              <a:rPr lang="ja-JP" altLang="en-US" sz="600" dirty="0">
                <a:latin typeface="+mn-ea"/>
                <a:ea typeface="+mn-ea"/>
              </a:rPr>
              <a:t>年</a:t>
            </a:r>
            <a:r>
              <a:rPr lang="en-US" altLang="ja-JP" sz="600" dirty="0">
                <a:latin typeface="+mn-ea"/>
                <a:ea typeface="+mn-ea"/>
              </a:rPr>
              <a:t>11</a:t>
            </a:r>
            <a:r>
              <a:rPr lang="ja-JP" altLang="en-US" sz="600" dirty="0">
                <a:latin typeface="+mn-ea"/>
                <a:ea typeface="+mn-ea"/>
              </a:rPr>
              <a:t>月</a:t>
            </a:r>
            <a:r>
              <a:rPr lang="en-US" altLang="ja-JP" sz="600" dirty="0">
                <a:latin typeface="+mn-ea"/>
                <a:ea typeface="+mn-ea"/>
              </a:rPr>
              <a:t>-12</a:t>
            </a:r>
            <a:r>
              <a:rPr lang="ja-JP" altLang="en-US" sz="600" dirty="0">
                <a:latin typeface="+mn-ea"/>
                <a:ea typeface="+mn-ea"/>
              </a:rPr>
              <a:t>月　調査対象：地球の歩き方大学参加申込者　</a:t>
            </a:r>
          </a:p>
        </p:txBody>
      </p:sp>
      <p:pic>
        <p:nvPicPr>
          <p:cNvPr id="40974" name="図 13"/>
          <p:cNvPicPr>
            <a:picLocks noChangeAspect="1"/>
          </p:cNvPicPr>
          <p:nvPr/>
        </p:nvPicPr>
        <p:blipFill>
          <a:blip r:embed="rId11">
            <a:extLst>
              <a:ext uri="{28A0092B-C50C-407E-A947-70E740481C1C}">
                <a14:useLocalDpi xmlns:a14="http://schemas.microsoft.com/office/drawing/2010/main" val="0"/>
              </a:ext>
            </a:extLst>
          </a:blip>
          <a:srcRect l="10069" t="2271" r="20120" b="28760"/>
          <a:stretch>
            <a:fillRect/>
          </a:stretch>
        </p:blipFill>
        <p:spPr bwMode="auto">
          <a:xfrm>
            <a:off x="249238" y="3532188"/>
            <a:ext cx="288766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2925763" y="4057650"/>
            <a:ext cx="1493837" cy="277813"/>
          </a:xfrm>
          <a:prstGeom prst="rect">
            <a:avLst/>
          </a:prstGeom>
          <a:noFill/>
        </p:spPr>
        <p:txBody>
          <a:bodyPr wrap="none">
            <a:spAutoFit/>
          </a:bodyPr>
          <a:lstStyle/>
          <a:p>
            <a:pPr algn="ctr">
              <a:defRPr/>
            </a:pPr>
            <a:r>
              <a:rPr lang="ja-JP" altLang="en-US" sz="1200" b="1" dirty="0">
                <a:latin typeface="+mn-ea"/>
                <a:ea typeface="+mn-ea"/>
              </a:rPr>
              <a:t>約</a:t>
            </a:r>
            <a:r>
              <a:rPr lang="en-US" altLang="ja-JP" sz="1200" b="1" dirty="0">
                <a:latin typeface="+mn-ea"/>
                <a:ea typeface="+mn-ea"/>
              </a:rPr>
              <a:t>7</a:t>
            </a:r>
            <a:r>
              <a:rPr lang="ja-JP" altLang="en-US" sz="1200" b="1" dirty="0">
                <a:latin typeface="+mn-ea"/>
                <a:ea typeface="+mn-ea"/>
              </a:rPr>
              <a:t>割が「会社員」</a:t>
            </a:r>
            <a:endParaRPr lang="en-US" altLang="ja-JP" sz="1200" b="1" dirty="0">
              <a:latin typeface="+mn-ea"/>
              <a:ea typeface="+mn-ea"/>
            </a:endParaRPr>
          </a:p>
        </p:txBody>
      </p:sp>
      <p:pic>
        <p:nvPicPr>
          <p:cNvPr id="40976" name="図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41600" y="39941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flipH="1">
            <a:off x="6635750" y="2165350"/>
            <a:ext cx="2028825" cy="854075"/>
          </a:xfrm>
          <a:prstGeom prst="rect">
            <a:avLst/>
          </a:prstGeom>
          <a:noFill/>
        </p:spPr>
        <p:txBody>
          <a:bodyPr>
            <a:spAutoFit/>
          </a:bodyPr>
          <a:lstStyle/>
          <a:p>
            <a:pPr>
              <a:defRPr/>
            </a:pPr>
            <a:r>
              <a:rPr lang="ja-JP" altLang="en-US" sz="825" dirty="0">
                <a:latin typeface="+mn-ea"/>
                <a:ea typeface="+mn-ea"/>
              </a:rPr>
              <a:t>トレンドメーカーである</a:t>
            </a:r>
            <a:r>
              <a:rPr lang="en-US" altLang="ja-JP" sz="825" dirty="0">
                <a:latin typeface="+mn-ea"/>
                <a:ea typeface="+mn-ea"/>
              </a:rPr>
              <a:t>10-20</a:t>
            </a:r>
            <a:r>
              <a:rPr lang="ja-JP" altLang="en-US" sz="825" dirty="0">
                <a:latin typeface="+mn-ea"/>
                <a:ea typeface="+mn-ea"/>
              </a:rPr>
              <a:t>代を始め、業務渡航の多い</a:t>
            </a:r>
            <a:r>
              <a:rPr lang="en-US" altLang="ja-JP" sz="825" dirty="0">
                <a:latin typeface="+mn-ea"/>
                <a:ea typeface="+mn-ea"/>
              </a:rPr>
              <a:t>30-40</a:t>
            </a:r>
            <a:r>
              <a:rPr lang="ja-JP" altLang="en-US" sz="825" dirty="0">
                <a:latin typeface="+mn-ea"/>
                <a:ea typeface="+mn-ea"/>
              </a:rPr>
              <a:t>代、</a:t>
            </a:r>
            <a:r>
              <a:rPr lang="en-US" altLang="ja-JP" sz="825" dirty="0">
                <a:latin typeface="+mn-ea"/>
                <a:ea typeface="+mn-ea"/>
              </a:rPr>
              <a:t>50</a:t>
            </a:r>
            <a:r>
              <a:rPr lang="ja-JP" altLang="en-US" sz="825" dirty="0">
                <a:latin typeface="+mn-ea"/>
                <a:ea typeface="+mn-ea"/>
              </a:rPr>
              <a:t>代以上の熟年世代からも多くの支持を得ています。</a:t>
            </a:r>
            <a:endParaRPr lang="en-US" altLang="ja-JP" sz="825" dirty="0">
              <a:latin typeface="+mn-ea"/>
              <a:ea typeface="+mn-ea"/>
            </a:endParaRPr>
          </a:p>
          <a:p>
            <a:pPr>
              <a:defRPr/>
            </a:pPr>
            <a:r>
              <a:rPr lang="ja-JP" altLang="en-US" sz="825" dirty="0">
                <a:latin typeface="+mn-ea"/>
                <a:ea typeface="+mn-ea"/>
              </a:rPr>
              <a:t>幅広くバランスの取れた視聴者層を誇ります。</a:t>
            </a:r>
          </a:p>
        </p:txBody>
      </p:sp>
      <p:sp>
        <p:nvSpPr>
          <p:cNvPr id="18" name="テキスト ボックス 17"/>
          <p:cNvSpPr txBox="1"/>
          <p:nvPr/>
        </p:nvSpPr>
        <p:spPr>
          <a:xfrm flipH="1">
            <a:off x="6724650" y="4186238"/>
            <a:ext cx="2028825" cy="346075"/>
          </a:xfrm>
          <a:prstGeom prst="rect">
            <a:avLst/>
          </a:prstGeom>
          <a:noFill/>
        </p:spPr>
        <p:txBody>
          <a:bodyPr>
            <a:spAutoFit/>
          </a:bodyPr>
          <a:lstStyle/>
          <a:p>
            <a:pPr>
              <a:defRPr/>
            </a:pPr>
            <a:r>
              <a:rPr lang="ja-JP" altLang="en-US" sz="825" dirty="0">
                <a:latin typeface="+mn-ea"/>
                <a:ea typeface="+mn-ea"/>
              </a:rPr>
              <a:t>視聴者の約</a:t>
            </a:r>
            <a:r>
              <a:rPr lang="en-US" altLang="ja-JP" sz="825" dirty="0">
                <a:latin typeface="+mn-ea"/>
                <a:ea typeface="+mn-ea"/>
              </a:rPr>
              <a:t>7</a:t>
            </a:r>
            <a:r>
              <a:rPr lang="ja-JP" altLang="en-US" sz="825" dirty="0">
                <a:latin typeface="+mn-ea"/>
                <a:ea typeface="+mn-ea"/>
              </a:rPr>
              <a:t>割が「関東在住」。</a:t>
            </a:r>
            <a:endParaRPr lang="en-US" altLang="ja-JP" sz="825" dirty="0">
              <a:latin typeface="+mn-ea"/>
              <a:ea typeface="+mn-ea"/>
            </a:endParaRPr>
          </a:p>
          <a:p>
            <a:pPr>
              <a:defRPr/>
            </a:pPr>
            <a:r>
              <a:rPr lang="ja-JP" altLang="en-US" sz="825" dirty="0">
                <a:latin typeface="+mn-ea"/>
                <a:ea typeface="+mn-ea"/>
              </a:rPr>
              <a:t>リアルイベントの告知にも有効です。</a:t>
            </a:r>
          </a:p>
        </p:txBody>
      </p:sp>
      <p:cxnSp>
        <p:nvCxnSpPr>
          <p:cNvPr id="19" name="直線コネクタ 18"/>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579938" y="1639888"/>
            <a:ext cx="0" cy="3687762"/>
          </a:xfrm>
          <a:prstGeom prst="line">
            <a:avLst/>
          </a:prstGeom>
          <a:ln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1252538" y="3457575"/>
            <a:ext cx="6523037" cy="1588"/>
          </a:xfrm>
          <a:prstGeom prst="line">
            <a:avLst/>
          </a:prstGeom>
          <a:ln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0982" name="図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5163" y="4732338"/>
            <a:ext cx="26035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983163" y="3429000"/>
            <a:ext cx="3422650" cy="2144713"/>
          </a:xfrm>
          <a:prstGeom prst="rect">
            <a:avLst/>
          </a:prstGeom>
          <a:noFill/>
          <a:ln w="952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3" name="正方形/長方形 2"/>
          <p:cNvSpPr/>
          <p:nvPr/>
        </p:nvSpPr>
        <p:spPr>
          <a:xfrm>
            <a:off x="6516688" y="2892425"/>
            <a:ext cx="792162" cy="19843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latin typeface="+mn-ea"/>
            </a:endParaRPr>
          </a:p>
        </p:txBody>
      </p:sp>
      <p:sp>
        <p:nvSpPr>
          <p:cNvPr id="4" name="正方形/長方形 3"/>
          <p:cNvSpPr/>
          <p:nvPr/>
        </p:nvSpPr>
        <p:spPr>
          <a:xfrm>
            <a:off x="5008563" y="2327275"/>
            <a:ext cx="2084387" cy="16192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latin typeface="+mn-ea"/>
            </a:endParaRPr>
          </a:p>
        </p:txBody>
      </p:sp>
      <p:sp>
        <p:nvSpPr>
          <p:cNvPr id="5" name="正方形/長方形 4"/>
          <p:cNvSpPr/>
          <p:nvPr/>
        </p:nvSpPr>
        <p:spPr>
          <a:xfrm>
            <a:off x="3589338" y="1778000"/>
            <a:ext cx="2695575" cy="19367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latin typeface="+mn-ea"/>
            </a:endParaRPr>
          </a:p>
        </p:txBody>
      </p:sp>
      <p:sp>
        <p:nvSpPr>
          <p:cNvPr id="6" name="タイトル 1"/>
          <p:cNvSpPr txBox="1">
            <a:spLocks/>
          </p:cNvSpPr>
          <p:nvPr/>
        </p:nvSpPr>
        <p:spPr>
          <a:xfrm>
            <a:off x="725488" y="944563"/>
            <a:ext cx="7886700" cy="6492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800" b="1" spc="150" dirty="0">
                <a:latin typeface="+mn-ea"/>
                <a:ea typeface="+mn-ea"/>
              </a:rPr>
              <a:t>視聴者からの声</a:t>
            </a:r>
          </a:p>
        </p:txBody>
      </p:sp>
      <p:pic>
        <p:nvPicPr>
          <p:cNvPr id="4199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938" y="10747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1993"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5005388"/>
            <a:ext cx="568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8" y="5005388"/>
            <a:ext cx="5699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3856038"/>
            <a:ext cx="568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319463" y="4730750"/>
            <a:ext cx="1349375" cy="738188"/>
          </a:xfrm>
          <a:prstGeom prst="rect">
            <a:avLst/>
          </a:prstGeom>
          <a:noFill/>
        </p:spPr>
        <p:txBody>
          <a:bodyPr>
            <a:spAutoFit/>
          </a:bodyPr>
          <a:lstStyle/>
          <a:p>
            <a:pPr>
              <a:defRPr/>
            </a:pPr>
            <a:r>
              <a:rPr lang="ja-JP" altLang="en-US" sz="600" dirty="0">
                <a:latin typeface="+mn-ea"/>
                <a:ea typeface="+mn-ea"/>
              </a:rPr>
              <a:t>勉強にもなりつつ、楽しめる内容でした。今年は海外に行けない分、現地にいる気分を少しでも味わえたらと思って参加しました。ますます旅行に行きたい気持ちが強まってしまいました。</a:t>
            </a:r>
            <a:endParaRPr lang="en-US" altLang="ja-JP" sz="600" dirty="0">
              <a:latin typeface="+mn-ea"/>
              <a:ea typeface="+mn-ea"/>
            </a:endParaRPr>
          </a:p>
          <a:p>
            <a:pPr>
              <a:defRPr/>
            </a:pPr>
            <a:r>
              <a:rPr lang="ja-JP" altLang="en-US" sz="600" dirty="0">
                <a:latin typeface="+mn-ea"/>
                <a:ea typeface="+mn-ea"/>
              </a:rPr>
              <a:t>（会社員女性</a:t>
            </a:r>
            <a:r>
              <a:rPr lang="en-US" altLang="ja-JP" sz="600" dirty="0">
                <a:latin typeface="+mn-ea"/>
                <a:ea typeface="+mn-ea"/>
              </a:rPr>
              <a:t>/20</a:t>
            </a:r>
            <a:r>
              <a:rPr lang="ja-JP" altLang="en-US" sz="600" dirty="0">
                <a:latin typeface="+mn-ea"/>
                <a:ea typeface="+mn-ea"/>
              </a:rPr>
              <a:t>代後半）</a:t>
            </a:r>
          </a:p>
        </p:txBody>
      </p:sp>
      <p:sp>
        <p:nvSpPr>
          <p:cNvPr id="13" name="テキスト ボックス 12"/>
          <p:cNvSpPr txBox="1"/>
          <p:nvPr/>
        </p:nvSpPr>
        <p:spPr>
          <a:xfrm>
            <a:off x="2286000" y="3543300"/>
            <a:ext cx="1349375" cy="831850"/>
          </a:xfrm>
          <a:prstGeom prst="rect">
            <a:avLst/>
          </a:prstGeom>
          <a:noFill/>
        </p:spPr>
        <p:txBody>
          <a:bodyPr>
            <a:spAutoFit/>
          </a:bodyPr>
          <a:lstStyle/>
          <a:p>
            <a:pPr>
              <a:defRPr/>
            </a:pPr>
            <a:r>
              <a:rPr lang="ja-JP" altLang="en-US" sz="600" dirty="0">
                <a:latin typeface="+mn-ea"/>
                <a:ea typeface="+mn-ea"/>
              </a:rPr>
              <a:t>内容はよくあるオンラインツアーとは違い、歩き方らしく「大学」と銘打ってるものに相応しかった。無料でこれだけの内容を視聴させて頂けるのはありがたいです。</a:t>
            </a:r>
            <a:endParaRPr lang="en-US" altLang="ja-JP" sz="600" dirty="0">
              <a:latin typeface="+mn-ea"/>
              <a:ea typeface="+mn-ea"/>
            </a:endParaRPr>
          </a:p>
          <a:p>
            <a:pPr>
              <a:defRPr/>
            </a:pPr>
            <a:r>
              <a:rPr lang="ja-JP" altLang="en-US" sz="600" dirty="0">
                <a:latin typeface="+mn-ea"/>
                <a:ea typeface="+mn-ea"/>
              </a:rPr>
              <a:t>今後も少しマニアックなエリアの講座、楽しみにしております。</a:t>
            </a:r>
            <a:endParaRPr lang="en-US" altLang="ja-JP" sz="600" dirty="0">
              <a:latin typeface="+mn-ea"/>
              <a:ea typeface="+mn-ea"/>
            </a:endParaRPr>
          </a:p>
          <a:p>
            <a:pPr>
              <a:defRPr/>
            </a:pPr>
            <a:r>
              <a:rPr lang="ja-JP" altLang="en-US" sz="600" dirty="0">
                <a:latin typeface="+mn-ea"/>
                <a:ea typeface="+mn-ea"/>
              </a:rPr>
              <a:t>（会社員女性</a:t>
            </a:r>
            <a:r>
              <a:rPr lang="en-US" altLang="ja-JP" sz="600" dirty="0">
                <a:latin typeface="+mn-ea"/>
                <a:ea typeface="+mn-ea"/>
              </a:rPr>
              <a:t>/40</a:t>
            </a:r>
            <a:r>
              <a:rPr lang="ja-JP" altLang="en-US" sz="600" dirty="0">
                <a:latin typeface="+mn-ea"/>
                <a:ea typeface="+mn-ea"/>
              </a:rPr>
              <a:t>代）</a:t>
            </a:r>
          </a:p>
        </p:txBody>
      </p:sp>
      <p:sp>
        <p:nvSpPr>
          <p:cNvPr id="14" name="テキスト ボックス 13"/>
          <p:cNvSpPr txBox="1"/>
          <p:nvPr/>
        </p:nvSpPr>
        <p:spPr>
          <a:xfrm>
            <a:off x="1325563" y="4678363"/>
            <a:ext cx="1403350" cy="922337"/>
          </a:xfrm>
          <a:prstGeom prst="rect">
            <a:avLst/>
          </a:prstGeom>
          <a:noFill/>
        </p:spPr>
        <p:txBody>
          <a:bodyPr>
            <a:spAutoFit/>
          </a:bodyPr>
          <a:lstStyle/>
          <a:p>
            <a:pPr>
              <a:defRPr/>
            </a:pPr>
            <a:r>
              <a:rPr lang="ja-JP" altLang="en-US" sz="600" dirty="0">
                <a:latin typeface="+mn-ea"/>
                <a:ea typeface="+mn-ea"/>
              </a:rPr>
              <a:t>地球の歩き方には普段から大変お世話になっております。その中で編集者の方々の裏話が聞ける機会はなかなかないので（コロナ禍でいつもとは違うスケジュールの中で動かれていたことも知りませんでした</a:t>
            </a:r>
            <a:r>
              <a:rPr lang="en-US" altLang="ja-JP" sz="600" dirty="0">
                <a:latin typeface="+mn-ea"/>
                <a:ea typeface="+mn-ea"/>
              </a:rPr>
              <a:t>…</a:t>
            </a:r>
            <a:r>
              <a:rPr lang="ja-JP" altLang="en-US" sz="600" dirty="0">
                <a:latin typeface="+mn-ea"/>
                <a:ea typeface="+mn-ea"/>
              </a:rPr>
              <a:t>）、そうしたことも知ることが出来て非常に参考になりました！</a:t>
            </a:r>
            <a:endParaRPr lang="en-US" altLang="ja-JP" sz="600" dirty="0">
              <a:latin typeface="+mn-ea"/>
              <a:ea typeface="+mn-ea"/>
            </a:endParaRPr>
          </a:p>
          <a:p>
            <a:pPr>
              <a:defRPr/>
            </a:pPr>
            <a:r>
              <a:rPr lang="ja-JP" altLang="en-US" sz="600" dirty="0">
                <a:latin typeface="+mn-ea"/>
                <a:ea typeface="+mn-ea"/>
              </a:rPr>
              <a:t>（会社員男性</a:t>
            </a:r>
            <a:r>
              <a:rPr lang="en-US" altLang="ja-JP" sz="600" dirty="0">
                <a:latin typeface="+mn-ea"/>
                <a:ea typeface="+mn-ea"/>
              </a:rPr>
              <a:t>/20</a:t>
            </a:r>
            <a:r>
              <a:rPr lang="ja-JP" altLang="en-US" sz="600" dirty="0">
                <a:latin typeface="+mn-ea"/>
                <a:ea typeface="+mn-ea"/>
              </a:rPr>
              <a:t>代後半）</a:t>
            </a:r>
          </a:p>
        </p:txBody>
      </p:sp>
      <p:sp>
        <p:nvSpPr>
          <p:cNvPr id="15" name="テキスト ボックス 14"/>
          <p:cNvSpPr txBox="1"/>
          <p:nvPr/>
        </p:nvSpPr>
        <p:spPr>
          <a:xfrm>
            <a:off x="6059488" y="4572000"/>
            <a:ext cx="1568450" cy="739775"/>
          </a:xfrm>
          <a:prstGeom prst="rect">
            <a:avLst/>
          </a:prstGeom>
          <a:noFill/>
        </p:spPr>
        <p:txBody>
          <a:bodyPr>
            <a:spAutoFit/>
          </a:bodyPr>
          <a:lstStyle/>
          <a:p>
            <a:pPr>
              <a:defRPr/>
            </a:pPr>
            <a:r>
              <a:rPr lang="ja-JP" altLang="en-US" sz="600" dirty="0">
                <a:latin typeface="+mn-ea"/>
                <a:ea typeface="+mn-ea"/>
              </a:rPr>
              <a:t>世界各地、日本各地のまだまだメジャーではないエリアやテーマを取り上げていてるので毎回チェックしています。また、現地の方とのライブがあり、現地の最新の観光情報を得られるので大変勉強になり、旅行商品企画の参考にしています。（</a:t>
            </a:r>
            <a:r>
              <a:rPr lang="ja-JP" altLang="en-US" sz="600" dirty="0">
                <a:solidFill>
                  <a:srgbClr val="FF0000"/>
                </a:solidFill>
                <a:latin typeface="+mn-ea"/>
                <a:ea typeface="+mn-ea"/>
              </a:rPr>
              <a:t>旅行会社勤務</a:t>
            </a:r>
            <a:r>
              <a:rPr lang="en-US" altLang="ja-JP" sz="600" dirty="0">
                <a:latin typeface="+mn-ea"/>
                <a:ea typeface="+mn-ea"/>
              </a:rPr>
              <a:t>/40</a:t>
            </a:r>
            <a:r>
              <a:rPr lang="ja-JP" altLang="en-US" sz="600" dirty="0">
                <a:latin typeface="+mn-ea"/>
                <a:ea typeface="+mn-ea"/>
              </a:rPr>
              <a:t>歳代）</a:t>
            </a:r>
            <a:endParaRPr lang="en-US" altLang="ja-JP" sz="600" dirty="0">
              <a:latin typeface="+mn-ea"/>
              <a:ea typeface="+mn-ea"/>
            </a:endParaRPr>
          </a:p>
        </p:txBody>
      </p:sp>
      <p:sp>
        <p:nvSpPr>
          <p:cNvPr id="16" name="角丸四角形 15"/>
          <p:cNvSpPr/>
          <p:nvPr/>
        </p:nvSpPr>
        <p:spPr>
          <a:xfrm>
            <a:off x="1304925" y="4576763"/>
            <a:ext cx="1400175" cy="101123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17" name="角丸四角形 16"/>
          <p:cNvSpPr/>
          <p:nvPr/>
        </p:nvSpPr>
        <p:spPr>
          <a:xfrm>
            <a:off x="3294063" y="4576763"/>
            <a:ext cx="1400175" cy="101123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18" name="角丸四角形 17"/>
          <p:cNvSpPr/>
          <p:nvPr/>
        </p:nvSpPr>
        <p:spPr>
          <a:xfrm>
            <a:off x="2289175" y="3395663"/>
            <a:ext cx="1400175" cy="101123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19" name="角丸四角形 18"/>
          <p:cNvSpPr/>
          <p:nvPr/>
        </p:nvSpPr>
        <p:spPr>
          <a:xfrm>
            <a:off x="5989638" y="4354513"/>
            <a:ext cx="1708150" cy="101123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pic>
        <p:nvPicPr>
          <p:cNvPr id="42004" name="図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802188"/>
            <a:ext cx="568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図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1628775"/>
            <a:ext cx="4222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3517900" y="1714500"/>
            <a:ext cx="4505325" cy="277813"/>
          </a:xfrm>
          <a:prstGeom prst="rect">
            <a:avLst/>
          </a:prstGeom>
          <a:noFill/>
        </p:spPr>
        <p:txBody>
          <a:bodyPr wrap="none">
            <a:spAutoFit/>
          </a:bodyPr>
          <a:lstStyle/>
          <a:p>
            <a:pPr>
              <a:defRPr/>
            </a:pPr>
            <a:r>
              <a:rPr lang="ja-JP" altLang="en-US" sz="1200" b="1" dirty="0">
                <a:latin typeface="+mn-ea"/>
                <a:ea typeface="+mn-ea"/>
              </a:rPr>
              <a:t>約</a:t>
            </a:r>
            <a:r>
              <a:rPr lang="en-US" altLang="ja-JP" sz="1200" b="1" dirty="0">
                <a:latin typeface="+mn-ea"/>
                <a:ea typeface="+mn-ea"/>
              </a:rPr>
              <a:t>8</a:t>
            </a:r>
            <a:r>
              <a:rPr lang="ja-JP" altLang="en-US" sz="1200" b="1" dirty="0">
                <a:latin typeface="+mn-ea"/>
                <a:ea typeface="+mn-ea"/>
              </a:rPr>
              <a:t>割の視聴者に「満足</a:t>
            </a:r>
            <a:r>
              <a:rPr lang="en-US" altLang="ja-JP" sz="1200" b="1" dirty="0">
                <a:latin typeface="+mn-ea"/>
                <a:ea typeface="+mn-ea"/>
              </a:rPr>
              <a:t>/</a:t>
            </a:r>
            <a:r>
              <a:rPr lang="ja-JP" altLang="en-US" sz="1200" b="1" dirty="0">
                <a:latin typeface="+mn-ea"/>
                <a:ea typeface="+mn-ea"/>
              </a:rPr>
              <a:t>やや満足」とご回答いただいています</a:t>
            </a:r>
          </a:p>
        </p:txBody>
      </p:sp>
      <p:pic>
        <p:nvPicPr>
          <p:cNvPr id="42007" name="図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2159000"/>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p:cNvSpPr txBox="1"/>
          <p:nvPr/>
        </p:nvSpPr>
        <p:spPr>
          <a:xfrm>
            <a:off x="3535363" y="2257425"/>
            <a:ext cx="5172075" cy="276225"/>
          </a:xfrm>
          <a:prstGeom prst="rect">
            <a:avLst/>
          </a:prstGeom>
          <a:noFill/>
        </p:spPr>
        <p:txBody>
          <a:bodyPr>
            <a:spAutoFit/>
          </a:bodyPr>
          <a:lstStyle/>
          <a:p>
            <a:pPr>
              <a:defRPr/>
            </a:pPr>
            <a:r>
              <a:rPr lang="ja-JP" altLang="en-US" sz="1200" b="1" dirty="0">
                <a:latin typeface="+mn-ea"/>
                <a:ea typeface="+mn-ea"/>
              </a:rPr>
              <a:t>他社とは一味違った</a:t>
            </a:r>
            <a:r>
              <a:rPr lang="en-US" altLang="ja-JP" sz="1200" b="1" dirty="0">
                <a:latin typeface="+mn-ea"/>
                <a:ea typeface="+mn-ea"/>
              </a:rPr>
              <a:t>“</a:t>
            </a:r>
            <a:r>
              <a:rPr lang="ja-JP" altLang="en-US" sz="1200" b="1" dirty="0">
                <a:latin typeface="+mn-ea"/>
                <a:ea typeface="+mn-ea"/>
              </a:rPr>
              <a:t>地球の歩き方ならではの企画”が評判！</a:t>
            </a:r>
            <a:endParaRPr lang="en-US" altLang="ja-JP" sz="1200" b="1" dirty="0">
              <a:latin typeface="+mn-ea"/>
              <a:ea typeface="+mn-ea"/>
            </a:endParaRPr>
          </a:p>
        </p:txBody>
      </p:sp>
      <p:pic>
        <p:nvPicPr>
          <p:cNvPr id="42009" name="図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2686050"/>
            <a:ext cx="4222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3535363" y="2827338"/>
            <a:ext cx="4897437" cy="276225"/>
          </a:xfrm>
          <a:prstGeom prst="rect">
            <a:avLst/>
          </a:prstGeom>
          <a:noFill/>
        </p:spPr>
        <p:txBody>
          <a:bodyPr>
            <a:spAutoFit/>
          </a:bodyPr>
          <a:lstStyle/>
          <a:p>
            <a:pPr>
              <a:defRPr/>
            </a:pPr>
            <a:r>
              <a:rPr lang="ja-JP" altLang="en-US" sz="1200" b="1" dirty="0">
                <a:latin typeface="+mn-ea"/>
                <a:ea typeface="+mn-ea"/>
              </a:rPr>
              <a:t>海外旅行解禁への関心が高まっている今、参加ニーズも</a:t>
            </a:r>
            <a:r>
              <a:rPr lang="en-US" altLang="ja-JP" sz="1200" b="1" dirty="0">
                <a:latin typeface="+mn-ea"/>
                <a:ea typeface="+mn-ea"/>
              </a:rPr>
              <a:t>UP</a:t>
            </a:r>
            <a:r>
              <a:rPr lang="ja-JP" altLang="en-US" sz="1200" b="1" dirty="0">
                <a:latin typeface="+mn-ea"/>
                <a:ea typeface="+mn-ea"/>
              </a:rPr>
              <a:t>！</a:t>
            </a:r>
          </a:p>
        </p:txBody>
      </p:sp>
      <p:sp>
        <p:nvSpPr>
          <p:cNvPr id="27" name="テキスト ボックス 26"/>
          <p:cNvSpPr txBox="1"/>
          <p:nvPr/>
        </p:nvSpPr>
        <p:spPr>
          <a:xfrm>
            <a:off x="150813" y="5680075"/>
            <a:ext cx="3367087" cy="276225"/>
          </a:xfrm>
          <a:prstGeom prst="rect">
            <a:avLst/>
          </a:prstGeom>
          <a:noFill/>
        </p:spPr>
        <p:txBody>
          <a:bodyPr>
            <a:spAutoFit/>
          </a:bodyPr>
          <a:lstStyle/>
          <a:p>
            <a:pPr>
              <a:defRPr/>
            </a:pPr>
            <a:r>
              <a:rPr lang="ja-JP" altLang="en-US" sz="600" dirty="0">
                <a:latin typeface="+mn-ea"/>
                <a:ea typeface="+mn-ea"/>
              </a:rPr>
              <a:t>出典：地球の歩き方大学運営事務局調べ「地球の歩き方大学参加者事後アンケート」</a:t>
            </a:r>
            <a:endParaRPr lang="en-US" altLang="ja-JP" sz="600" dirty="0">
              <a:latin typeface="+mn-ea"/>
              <a:ea typeface="+mn-ea"/>
            </a:endParaRPr>
          </a:p>
          <a:p>
            <a:pPr>
              <a:defRPr/>
            </a:pPr>
            <a:r>
              <a:rPr lang="ja-JP" altLang="en-US" sz="600" dirty="0">
                <a:latin typeface="+mn-ea"/>
                <a:ea typeface="+mn-ea"/>
              </a:rPr>
              <a:t>調査期間：</a:t>
            </a:r>
            <a:r>
              <a:rPr lang="en-US" altLang="ja-JP" sz="600" dirty="0">
                <a:latin typeface="+mn-ea"/>
                <a:ea typeface="+mn-ea"/>
              </a:rPr>
              <a:t>2020</a:t>
            </a:r>
            <a:r>
              <a:rPr lang="ja-JP" altLang="en-US" sz="600" dirty="0">
                <a:latin typeface="+mn-ea"/>
                <a:ea typeface="+mn-ea"/>
              </a:rPr>
              <a:t>年</a:t>
            </a:r>
            <a:r>
              <a:rPr lang="en-US" altLang="ja-JP" sz="600" dirty="0">
                <a:latin typeface="+mn-ea"/>
                <a:ea typeface="+mn-ea"/>
              </a:rPr>
              <a:t>11</a:t>
            </a:r>
            <a:r>
              <a:rPr lang="ja-JP" altLang="en-US" sz="600" dirty="0">
                <a:latin typeface="+mn-ea"/>
                <a:ea typeface="+mn-ea"/>
              </a:rPr>
              <a:t>月</a:t>
            </a:r>
            <a:r>
              <a:rPr lang="en-US" altLang="ja-JP" sz="600" dirty="0">
                <a:latin typeface="+mn-ea"/>
                <a:ea typeface="+mn-ea"/>
              </a:rPr>
              <a:t>-12</a:t>
            </a:r>
            <a:r>
              <a:rPr lang="ja-JP" altLang="en-US" sz="600" dirty="0">
                <a:latin typeface="+mn-ea"/>
                <a:ea typeface="+mn-ea"/>
              </a:rPr>
              <a:t>月　調査対象：地球の歩き方大学視聴者　</a:t>
            </a:r>
          </a:p>
        </p:txBody>
      </p:sp>
      <p:sp>
        <p:nvSpPr>
          <p:cNvPr id="28" name="正方形/長方形 27"/>
          <p:cNvSpPr/>
          <p:nvPr/>
        </p:nvSpPr>
        <p:spPr>
          <a:xfrm>
            <a:off x="6057900" y="3811588"/>
            <a:ext cx="927100" cy="127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pic>
        <p:nvPicPr>
          <p:cNvPr id="42013" name="図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5775" y="3546475"/>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p:cNvSpPr txBox="1"/>
          <p:nvPr/>
        </p:nvSpPr>
        <p:spPr>
          <a:xfrm>
            <a:off x="5416550" y="3613150"/>
            <a:ext cx="2992438" cy="369888"/>
          </a:xfrm>
          <a:prstGeom prst="rect">
            <a:avLst/>
          </a:prstGeom>
          <a:noFill/>
        </p:spPr>
        <p:txBody>
          <a:bodyPr>
            <a:spAutoFit/>
          </a:bodyPr>
          <a:lstStyle/>
          <a:p>
            <a:pPr algn="ctr">
              <a:defRPr/>
            </a:pPr>
            <a:r>
              <a:rPr lang="ja-JP" altLang="en-US" sz="900" b="1" dirty="0">
                <a:latin typeface="+mn-ea"/>
                <a:ea typeface="+mn-ea"/>
              </a:rPr>
              <a:t>旅行業界でも注目！</a:t>
            </a:r>
            <a:endParaRPr lang="en-US" altLang="ja-JP" sz="900" b="1" dirty="0">
              <a:latin typeface="+mn-ea"/>
              <a:ea typeface="+mn-ea"/>
            </a:endParaRPr>
          </a:p>
          <a:p>
            <a:pPr algn="ctr">
              <a:defRPr/>
            </a:pPr>
            <a:r>
              <a:rPr lang="en-US" altLang="ja-JP" sz="900" b="1" dirty="0" err="1">
                <a:latin typeface="+mn-ea"/>
                <a:ea typeface="+mn-ea"/>
              </a:rPr>
              <a:t>BtoB</a:t>
            </a:r>
            <a:r>
              <a:rPr lang="ja-JP" altLang="en-US" sz="900" b="1" dirty="0" err="1">
                <a:latin typeface="+mn-ea"/>
                <a:ea typeface="+mn-ea"/>
              </a:rPr>
              <a:t>の訴</a:t>
            </a:r>
            <a:r>
              <a:rPr lang="ja-JP" altLang="en-US" sz="900" b="1" dirty="0">
                <a:latin typeface="+mn-ea"/>
                <a:ea typeface="+mn-ea"/>
              </a:rPr>
              <a:t>求効果も期待できます</a:t>
            </a:r>
          </a:p>
        </p:txBody>
      </p:sp>
      <p:graphicFrame>
        <p:nvGraphicFramePr>
          <p:cNvPr id="42015" name="グラフ 30"/>
          <p:cNvGraphicFramePr>
            <a:graphicFrameLocks/>
          </p:cNvGraphicFramePr>
          <p:nvPr/>
        </p:nvGraphicFramePr>
        <p:xfrm>
          <a:off x="369888" y="1466850"/>
          <a:ext cx="2962275" cy="2012950"/>
        </p:xfrm>
        <a:graphic>
          <a:graphicData uri="http://schemas.openxmlformats.org/presentationml/2006/ole">
            <mc:AlternateContent xmlns:mc="http://schemas.openxmlformats.org/markup-compatibility/2006">
              <mc:Choice xmlns:v="urn:schemas-microsoft-com:vml" Requires="v">
                <p:oleObj spid="_x0000_s42025" name="グラフ" r:id="rId7" imgW="2969009" imgH="2017951" progId="Excel.Chart.8">
                  <p:embed/>
                </p:oleObj>
              </mc:Choice>
              <mc:Fallback>
                <p:oleObj name="グラフ" r:id="rId7" imgW="2969009" imgH="2017951" progId="Excel.Chart.8">
                  <p:embed/>
                  <p:pic>
                    <p:nvPicPr>
                      <p:cNvPr id="0" name="グラフ 3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8" y="1466850"/>
                        <a:ext cx="29622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2016" name="図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54525" y="3216275"/>
            <a:ext cx="12366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p:cNvSpPr txBox="1"/>
          <p:nvPr/>
        </p:nvSpPr>
        <p:spPr>
          <a:xfrm>
            <a:off x="4668838" y="3344863"/>
            <a:ext cx="5172075" cy="184150"/>
          </a:xfrm>
          <a:prstGeom prst="rect">
            <a:avLst/>
          </a:prstGeom>
          <a:noFill/>
        </p:spPr>
        <p:txBody>
          <a:bodyPr>
            <a:spAutoFit/>
          </a:bodyPr>
          <a:lstStyle/>
          <a:p>
            <a:pPr>
              <a:defRPr/>
            </a:pPr>
            <a:r>
              <a:rPr lang="ja-JP" altLang="en-US" sz="600" b="1" dirty="0">
                <a:latin typeface="+mn-ea"/>
                <a:ea typeface="+mn-ea"/>
              </a:rPr>
              <a:t>さらに</a:t>
            </a:r>
            <a:r>
              <a:rPr lang="en-US" altLang="ja-JP" sz="600" b="1" dirty="0">
                <a:latin typeface="+mn-ea"/>
                <a:ea typeface="+mn-ea"/>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5788" y="1081088"/>
            <a:ext cx="33178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p:cNvSpPr txBox="1">
            <a:spLocks/>
          </p:cNvSpPr>
          <p:nvPr/>
        </p:nvSpPr>
        <p:spPr>
          <a:xfrm>
            <a:off x="636588" y="996950"/>
            <a:ext cx="7886700" cy="647700"/>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1800" b="1" spc="150" dirty="0">
                <a:latin typeface="+mn-ea"/>
                <a:ea typeface="+mn-ea"/>
              </a:rPr>
              <a:t>　フルパッケージプラン</a:t>
            </a:r>
          </a:p>
        </p:txBody>
      </p:sp>
      <p:graphicFrame>
        <p:nvGraphicFramePr>
          <p:cNvPr id="4" name="コンテンツ プレースホルダー 5"/>
          <p:cNvGraphicFramePr>
            <a:graphicFrameLocks/>
          </p:cNvGraphicFramePr>
          <p:nvPr/>
        </p:nvGraphicFramePr>
        <p:xfrm>
          <a:off x="371475" y="1919288"/>
          <a:ext cx="8328026" cy="903287"/>
        </p:xfrm>
        <a:graphic>
          <a:graphicData uri="http://schemas.openxmlformats.org/drawingml/2006/table">
            <a:tbl>
              <a:tblPr firstRow="1" bandRow="1">
                <a:tableStyleId>{5C22544A-7EE6-4342-B048-85BDC9FD1C3A}</a:tableStyleId>
              </a:tblPr>
              <a:tblGrid>
                <a:gridCol w="655997">
                  <a:extLst>
                    <a:ext uri="{9D8B030D-6E8A-4147-A177-3AD203B41FA5}">
                      <a16:colId xmlns:a16="http://schemas.microsoft.com/office/drawing/2014/main" val="591468220"/>
                    </a:ext>
                  </a:extLst>
                </a:gridCol>
                <a:gridCol w="620531">
                  <a:extLst>
                    <a:ext uri="{9D8B030D-6E8A-4147-A177-3AD203B41FA5}">
                      <a16:colId xmlns:a16="http://schemas.microsoft.com/office/drawing/2014/main" val="798716353"/>
                    </a:ext>
                  </a:extLst>
                </a:gridCol>
                <a:gridCol w="697800">
                  <a:extLst>
                    <a:ext uri="{9D8B030D-6E8A-4147-A177-3AD203B41FA5}">
                      <a16:colId xmlns:a16="http://schemas.microsoft.com/office/drawing/2014/main" val="1061114782"/>
                    </a:ext>
                  </a:extLst>
                </a:gridCol>
                <a:gridCol w="967302">
                  <a:extLst>
                    <a:ext uri="{9D8B030D-6E8A-4147-A177-3AD203B41FA5}">
                      <a16:colId xmlns:a16="http://schemas.microsoft.com/office/drawing/2014/main" val="2864635349"/>
                    </a:ext>
                  </a:extLst>
                </a:gridCol>
                <a:gridCol w="715394">
                  <a:extLst>
                    <a:ext uri="{9D8B030D-6E8A-4147-A177-3AD203B41FA5}">
                      <a16:colId xmlns:a16="http://schemas.microsoft.com/office/drawing/2014/main" val="2219508922"/>
                    </a:ext>
                  </a:extLst>
                </a:gridCol>
                <a:gridCol w="782462">
                  <a:extLst>
                    <a:ext uri="{9D8B030D-6E8A-4147-A177-3AD203B41FA5}">
                      <a16:colId xmlns:a16="http://schemas.microsoft.com/office/drawing/2014/main" val="1381707952"/>
                    </a:ext>
                  </a:extLst>
                </a:gridCol>
                <a:gridCol w="856982">
                  <a:extLst>
                    <a:ext uri="{9D8B030D-6E8A-4147-A177-3AD203B41FA5}">
                      <a16:colId xmlns:a16="http://schemas.microsoft.com/office/drawing/2014/main" val="2972042556"/>
                    </a:ext>
                  </a:extLst>
                </a:gridCol>
                <a:gridCol w="745203">
                  <a:extLst>
                    <a:ext uri="{9D8B030D-6E8A-4147-A177-3AD203B41FA5}">
                      <a16:colId xmlns:a16="http://schemas.microsoft.com/office/drawing/2014/main" val="2122679428"/>
                    </a:ext>
                  </a:extLst>
                </a:gridCol>
                <a:gridCol w="1378625">
                  <a:extLst>
                    <a:ext uri="{9D8B030D-6E8A-4147-A177-3AD203B41FA5}">
                      <a16:colId xmlns:a16="http://schemas.microsoft.com/office/drawing/2014/main" val="3868886439"/>
                    </a:ext>
                  </a:extLst>
                </a:gridCol>
                <a:gridCol w="907730">
                  <a:extLst>
                    <a:ext uri="{9D8B030D-6E8A-4147-A177-3AD203B41FA5}">
                      <a16:colId xmlns:a16="http://schemas.microsoft.com/office/drawing/2014/main" val="2757487195"/>
                    </a:ext>
                  </a:extLst>
                </a:gridCol>
              </a:tblGrid>
              <a:tr h="480229">
                <a:tc>
                  <a:txBody>
                    <a:bodyPr/>
                    <a:lstStyle/>
                    <a:p>
                      <a:pPr algn="ctr"/>
                      <a:r>
                        <a:rPr kumimoji="1" lang="ja-JP" altLang="en-US" sz="1100" b="0" dirty="0" smtClean="0">
                          <a:latin typeface="+mn-ea"/>
                          <a:ea typeface="+mn-ea"/>
                        </a:rPr>
                        <a:t>料金</a:t>
                      </a:r>
                      <a:endParaRPr kumimoji="1" lang="ja-JP" altLang="en-US" sz="1100" b="0" dirty="0">
                        <a:latin typeface="+mn-ea"/>
                        <a:ea typeface="+mn-ea"/>
                      </a:endParaRPr>
                    </a:p>
                  </a:txBody>
                  <a:tcPr marL="68577" marR="68577" marT="34302" marB="34302" anchor="ctr">
                    <a:solidFill>
                      <a:schemeClr val="accent1"/>
                    </a:solidFill>
                  </a:tcPr>
                </a:tc>
                <a:tc>
                  <a:txBody>
                    <a:bodyPr/>
                    <a:lstStyle/>
                    <a:p>
                      <a:pPr algn="ctr"/>
                      <a:r>
                        <a:rPr kumimoji="1" lang="ja-JP" altLang="en-US" sz="1100" b="0" dirty="0" smtClean="0">
                          <a:latin typeface="+mn-ea"/>
                          <a:ea typeface="+mn-ea"/>
                        </a:rPr>
                        <a:t>時間</a:t>
                      </a:r>
                      <a:endParaRPr kumimoji="1" lang="ja-JP" altLang="en-US" sz="1100" b="0" dirty="0">
                        <a:latin typeface="+mn-ea"/>
                        <a:ea typeface="+mn-ea"/>
                      </a:endParaRPr>
                    </a:p>
                  </a:txBody>
                  <a:tcPr marL="68577" marR="68577" marT="34302" marB="34302" anchor="ctr">
                    <a:solidFill>
                      <a:schemeClr val="accent1"/>
                    </a:solidFill>
                  </a:tcPr>
                </a:tc>
                <a:tc>
                  <a:txBody>
                    <a:bodyPr/>
                    <a:lstStyle/>
                    <a:p>
                      <a:pPr algn="ctr"/>
                      <a:r>
                        <a:rPr kumimoji="1" lang="ja-JP" altLang="en-US" sz="1100" b="0" dirty="0" smtClean="0">
                          <a:latin typeface="+mn-ea"/>
                          <a:ea typeface="+mn-ea"/>
                        </a:rPr>
                        <a:t>人数</a:t>
                      </a:r>
                      <a:endParaRPr kumimoji="1" lang="ja-JP" altLang="en-US" sz="1100" b="0" dirty="0">
                        <a:latin typeface="+mn-ea"/>
                        <a:ea typeface="+mn-ea"/>
                      </a:endParaRPr>
                    </a:p>
                  </a:txBody>
                  <a:tcPr marL="68577" marR="68577" marT="34302" marB="34302" anchor="ctr">
                    <a:solidFill>
                      <a:schemeClr val="accent1"/>
                    </a:solidFill>
                  </a:tcPr>
                </a:tc>
                <a:tc>
                  <a:txBody>
                    <a:bodyPr/>
                    <a:lstStyle/>
                    <a:p>
                      <a:pPr algn="ctr"/>
                      <a:r>
                        <a:rPr kumimoji="1" lang="ja-JP" altLang="en-US" sz="900" b="0" dirty="0" smtClean="0">
                          <a:latin typeface="+mn-lt"/>
                        </a:rPr>
                        <a:t>イベントページ</a:t>
                      </a:r>
                      <a:endParaRPr kumimoji="1" lang="en-US" altLang="ja-JP" sz="900" b="0" dirty="0" smtClean="0">
                        <a:latin typeface="+mn-lt"/>
                      </a:endParaRPr>
                    </a:p>
                    <a:p>
                      <a:pPr algn="ctr"/>
                      <a:r>
                        <a:rPr kumimoji="1" lang="ja-JP" altLang="en-US" sz="900" b="0" dirty="0" smtClean="0">
                          <a:latin typeface="+mn-lt"/>
                        </a:rPr>
                        <a:t>制作</a:t>
                      </a:r>
                      <a:endParaRPr kumimoji="1" lang="en-US" altLang="ja-JP" sz="900" b="0" dirty="0" smtClean="0">
                        <a:latin typeface="+mn-lt"/>
                      </a:endParaRPr>
                    </a:p>
                    <a:p>
                      <a:pPr algn="ctr"/>
                      <a:r>
                        <a:rPr kumimoji="1" lang="en-US" altLang="ja-JP" sz="900" b="0" dirty="0" smtClean="0">
                          <a:latin typeface="+mn-lt"/>
                        </a:rPr>
                        <a:t>※</a:t>
                      </a:r>
                      <a:r>
                        <a:rPr kumimoji="1" lang="ja-JP" altLang="en-US" sz="900" b="0" dirty="0" smtClean="0">
                          <a:latin typeface="+mn-lt"/>
                        </a:rPr>
                        <a:t>１</a:t>
                      </a:r>
                      <a:endParaRPr kumimoji="1" lang="ja-JP" altLang="en-US" sz="900" b="0" dirty="0">
                        <a:latin typeface="+mn-lt"/>
                      </a:endParaRPr>
                    </a:p>
                  </a:txBody>
                  <a:tcPr marL="68577" marR="68577" marT="34302" marB="34302" anchor="ctr">
                    <a:solidFill>
                      <a:schemeClr val="accent1"/>
                    </a:solidFill>
                  </a:tcPr>
                </a:tc>
                <a:tc>
                  <a:txBody>
                    <a:bodyPr/>
                    <a:lstStyle/>
                    <a:p>
                      <a:pPr algn="ctr"/>
                      <a:r>
                        <a:rPr kumimoji="1" lang="ja-JP" altLang="en-US" sz="900" b="0" dirty="0" smtClean="0">
                          <a:latin typeface="+mn-lt"/>
                        </a:rPr>
                        <a:t>告知</a:t>
                      </a:r>
                      <a:endParaRPr kumimoji="1" lang="en-US" altLang="ja-JP" sz="900" b="0" dirty="0" smtClean="0">
                        <a:latin typeface="+mn-lt"/>
                      </a:endParaRPr>
                    </a:p>
                    <a:p>
                      <a:pPr algn="ctr"/>
                      <a:r>
                        <a:rPr kumimoji="1" lang="en-US" altLang="ja-JP" sz="900" b="0" dirty="0" smtClean="0">
                          <a:latin typeface="+mn-lt"/>
                        </a:rPr>
                        <a:t>※2</a:t>
                      </a:r>
                      <a:endParaRPr kumimoji="1" lang="ja-JP" altLang="en-US" sz="900" b="0" dirty="0">
                        <a:latin typeface="+mn-lt"/>
                      </a:endParaRPr>
                    </a:p>
                  </a:txBody>
                  <a:tcPr marL="68577" marR="68577" marT="34302" marB="34302" anchor="ctr">
                    <a:solidFill>
                      <a:schemeClr val="accent1"/>
                    </a:solidFill>
                  </a:tcPr>
                </a:tc>
                <a:tc>
                  <a:txBody>
                    <a:bodyPr/>
                    <a:lstStyle/>
                    <a:p>
                      <a:pPr algn="ctr"/>
                      <a:r>
                        <a:rPr kumimoji="1" lang="ja-JP" altLang="en-US" sz="900" b="0" dirty="0" smtClean="0"/>
                        <a:t>録画データ</a:t>
                      </a:r>
                      <a:endParaRPr kumimoji="1" lang="en-US" altLang="ja-JP" sz="900" b="0" dirty="0" smtClean="0"/>
                    </a:p>
                    <a:p>
                      <a:pPr algn="ctr"/>
                      <a:r>
                        <a:rPr kumimoji="1" lang="ja-JP" altLang="en-US" sz="900" b="0" dirty="0" smtClean="0"/>
                        <a:t>共有</a:t>
                      </a:r>
                      <a:endParaRPr kumimoji="1" lang="ja-JP" altLang="en-US" sz="900" b="0" dirty="0"/>
                    </a:p>
                  </a:txBody>
                  <a:tcPr marL="68577" marR="68577" marT="34302" marB="34302" anchor="ctr">
                    <a:solidFill>
                      <a:schemeClr val="accent1"/>
                    </a:solidFill>
                  </a:tcPr>
                </a:tc>
                <a:tc>
                  <a:txBody>
                    <a:bodyPr/>
                    <a:lstStyle/>
                    <a:p>
                      <a:pPr algn="ctr"/>
                      <a:r>
                        <a:rPr kumimoji="1" lang="ja-JP" altLang="en-US" sz="900" b="0" dirty="0" smtClean="0"/>
                        <a:t>アンケート</a:t>
                      </a:r>
                      <a:endParaRPr kumimoji="1" lang="en-US" altLang="ja-JP" sz="900" b="0" dirty="0" smtClean="0"/>
                    </a:p>
                    <a:p>
                      <a:pPr algn="ctr"/>
                      <a:r>
                        <a:rPr kumimoji="1" lang="ja-JP" altLang="en-US" sz="900" b="0" dirty="0" smtClean="0"/>
                        <a:t>データ共有</a:t>
                      </a:r>
                      <a:r>
                        <a:rPr kumimoji="1" lang="en-US" altLang="ja-JP" sz="900" b="0" dirty="0" smtClean="0"/>
                        <a:t>※3</a:t>
                      </a:r>
                      <a:endParaRPr kumimoji="1" lang="ja-JP" altLang="en-US" sz="900" b="0" dirty="0"/>
                    </a:p>
                  </a:txBody>
                  <a:tcPr marL="68577" marR="68577" marT="34302" marB="34302" anchor="ctr">
                    <a:solidFill>
                      <a:schemeClr val="accent1"/>
                    </a:solidFill>
                  </a:tcPr>
                </a:tc>
                <a:tc>
                  <a:txBody>
                    <a:bodyPr/>
                    <a:lstStyle/>
                    <a:p>
                      <a:pPr algn="ctr"/>
                      <a:r>
                        <a:rPr kumimoji="1" lang="ja-JP" altLang="en-US" sz="900" b="0" dirty="0" smtClean="0"/>
                        <a:t>案内人招請</a:t>
                      </a:r>
                      <a:endParaRPr kumimoji="1" lang="en-US" altLang="ja-JP" sz="900" b="0" dirty="0" smtClean="0"/>
                    </a:p>
                    <a:p>
                      <a:pPr algn="ctr"/>
                      <a:r>
                        <a:rPr kumimoji="1" lang="en-US" altLang="ja-JP" sz="900" b="0" dirty="0" smtClean="0"/>
                        <a:t>※4</a:t>
                      </a:r>
                      <a:endParaRPr kumimoji="1" lang="ja-JP" altLang="en-US" sz="900" b="0" dirty="0"/>
                    </a:p>
                  </a:txBody>
                  <a:tcPr marL="68577" marR="68577" marT="34302" marB="34302" anchor="ctr">
                    <a:solidFill>
                      <a:schemeClr val="accent1"/>
                    </a:solidFill>
                  </a:tcPr>
                </a:tc>
                <a:tc>
                  <a:txBody>
                    <a:bodyPr/>
                    <a:lstStyle/>
                    <a:p>
                      <a:pPr algn="ctr"/>
                      <a:r>
                        <a:rPr kumimoji="1" lang="ja-JP" altLang="en-US" sz="900" b="0" dirty="0" smtClean="0">
                          <a:latin typeface="+mn-lt"/>
                        </a:rPr>
                        <a:t>「ニュース</a:t>
                      </a:r>
                      <a:r>
                        <a:rPr kumimoji="1" lang="en-US" altLang="ja-JP" sz="900" b="0" dirty="0" smtClean="0">
                          <a:latin typeface="+mn-lt"/>
                        </a:rPr>
                        <a:t>&amp;</a:t>
                      </a:r>
                      <a:r>
                        <a:rPr kumimoji="1" lang="ja-JP" altLang="en-US" sz="900" b="0" dirty="0" smtClean="0">
                          <a:latin typeface="+mn-lt"/>
                        </a:rPr>
                        <a:t>レポート」</a:t>
                      </a:r>
                      <a:endParaRPr kumimoji="1" lang="en-US" altLang="ja-JP" sz="900" b="0" dirty="0" smtClean="0">
                        <a:latin typeface="+mn-lt"/>
                      </a:endParaRPr>
                    </a:p>
                    <a:p>
                      <a:pPr algn="ctr"/>
                      <a:r>
                        <a:rPr kumimoji="1" lang="ja-JP" altLang="en-US" sz="900" b="0" dirty="0" smtClean="0">
                          <a:latin typeface="+mn-lt"/>
                        </a:rPr>
                        <a:t>事後レポート制作</a:t>
                      </a:r>
                    </a:p>
                  </a:txBody>
                  <a:tcPr marL="68577" marR="68577" marT="34302" marB="34302" anchor="ctr">
                    <a:solidFill>
                      <a:schemeClr val="accent1"/>
                    </a:solidFill>
                  </a:tcPr>
                </a:tc>
                <a:tc>
                  <a:txBody>
                    <a:bodyPr/>
                    <a:lstStyle/>
                    <a:p>
                      <a:pPr algn="ctr"/>
                      <a:r>
                        <a:rPr kumimoji="1" lang="ja-JP" altLang="en-US" sz="900" b="0" dirty="0" smtClean="0"/>
                        <a:t>アーカイブ</a:t>
                      </a:r>
                      <a:endParaRPr kumimoji="1" lang="en-US" altLang="ja-JP" sz="900" b="0" dirty="0" smtClean="0">
                        <a:solidFill>
                          <a:srgbClr val="FF0000"/>
                        </a:solidFill>
                      </a:endParaRPr>
                    </a:p>
                  </a:txBody>
                  <a:tcPr marL="68577" marR="68577" marT="34302" marB="34302" anchor="ctr">
                    <a:solidFill>
                      <a:schemeClr val="accent1"/>
                    </a:solidFill>
                  </a:tcPr>
                </a:tc>
                <a:extLst>
                  <a:ext uri="{0D108BD9-81ED-4DB2-BD59-A6C34878D82A}">
                    <a16:rowId xmlns:a16="http://schemas.microsoft.com/office/drawing/2014/main" val="393048106"/>
                  </a:ext>
                </a:extLst>
              </a:tr>
              <a:tr h="423058">
                <a:tc>
                  <a:txBody>
                    <a:bodyPr/>
                    <a:lstStyle/>
                    <a:p>
                      <a:pPr algn="ctr"/>
                      <a:r>
                        <a:rPr kumimoji="1" lang="en-US" altLang="ja-JP" sz="1500" b="1" dirty="0" smtClean="0"/>
                        <a:t>70</a:t>
                      </a:r>
                      <a:r>
                        <a:rPr kumimoji="1" lang="ja-JP" altLang="en-US" sz="1100" dirty="0" smtClean="0"/>
                        <a:t>万円</a:t>
                      </a:r>
                      <a:endParaRPr kumimoji="1" lang="en-US" altLang="ja-JP" sz="1100" dirty="0" smtClean="0"/>
                    </a:p>
                    <a:p>
                      <a:pPr algn="ctr"/>
                      <a:r>
                        <a:rPr kumimoji="1" lang="ja-JP" altLang="en-US" sz="800" dirty="0" smtClean="0"/>
                        <a:t>（税抜）</a:t>
                      </a:r>
                      <a:endParaRPr kumimoji="1" lang="ja-JP" altLang="en-US" sz="800" dirty="0"/>
                    </a:p>
                  </a:txBody>
                  <a:tcPr marL="68577" marR="68577" marT="34302" marB="34302" anchor="ctr">
                    <a:solidFill>
                      <a:schemeClr val="accent1">
                        <a:lumMod val="20000"/>
                        <a:lumOff val="80000"/>
                      </a:schemeClr>
                    </a:solidFill>
                  </a:tcPr>
                </a:tc>
                <a:tc>
                  <a:txBody>
                    <a:bodyPr/>
                    <a:lstStyle/>
                    <a:p>
                      <a:pPr algn="ctr"/>
                      <a:r>
                        <a:rPr kumimoji="1" lang="ja-JP" altLang="en-US" sz="1500" b="1" dirty="0" smtClean="0"/>
                        <a:t>１</a:t>
                      </a:r>
                      <a:r>
                        <a:rPr kumimoji="1" lang="ja-JP" altLang="en-US" sz="1100" dirty="0" smtClean="0"/>
                        <a:t>時間</a:t>
                      </a:r>
                      <a:endParaRPr kumimoji="1" lang="ja-JP" altLang="en-US" sz="1100" dirty="0"/>
                    </a:p>
                  </a:txBody>
                  <a:tcPr marL="68577" marR="68577" marT="34302" marB="34302" anchor="ctr">
                    <a:solidFill>
                      <a:schemeClr val="accent1">
                        <a:lumMod val="20000"/>
                        <a:lumOff val="80000"/>
                      </a:schemeClr>
                    </a:solidFill>
                  </a:tcPr>
                </a:tc>
                <a:tc>
                  <a:txBody>
                    <a:bodyPr/>
                    <a:lstStyle/>
                    <a:p>
                      <a:pPr algn="ctr"/>
                      <a:r>
                        <a:rPr kumimoji="1" lang="en-US" altLang="ja-JP" sz="1500" b="1" dirty="0" smtClean="0"/>
                        <a:t>2150</a:t>
                      </a:r>
                      <a:r>
                        <a:rPr kumimoji="1" lang="ja-JP" altLang="en-US" sz="900" dirty="0" smtClean="0"/>
                        <a:t>名</a:t>
                      </a:r>
                      <a:endParaRPr kumimoji="1" lang="en-US" altLang="ja-JP" sz="900" dirty="0" smtClean="0"/>
                    </a:p>
                    <a:p>
                      <a:pPr algn="ctr"/>
                      <a:r>
                        <a:rPr kumimoji="1" lang="en-US" altLang="ja-JP" sz="800" dirty="0" smtClean="0"/>
                        <a:t>※5</a:t>
                      </a:r>
                      <a:endParaRPr kumimoji="1" lang="ja-JP" altLang="en-US" sz="800" dirty="0"/>
                    </a:p>
                  </a:txBody>
                  <a:tcPr marL="68577" marR="68577" marT="34302" marB="34302" anchor="ctr">
                    <a:solidFill>
                      <a:schemeClr val="accent1">
                        <a:lumMod val="20000"/>
                        <a:lumOff val="80000"/>
                      </a:schemeClr>
                    </a:solidFill>
                  </a:tcPr>
                </a:tc>
                <a:tc>
                  <a:txBody>
                    <a:bodyPr/>
                    <a:lstStyle/>
                    <a:p>
                      <a:pPr algn="ctr"/>
                      <a:r>
                        <a:rPr kumimoji="1" lang="ja-JP" altLang="en-US" sz="1400" dirty="0" smtClean="0"/>
                        <a:t>〇</a:t>
                      </a:r>
                      <a:endParaRPr kumimoji="1" lang="ja-JP" altLang="en-US" sz="1400" dirty="0"/>
                    </a:p>
                  </a:txBody>
                  <a:tcPr marL="68577" marR="68577" marT="34302" marB="34302" anchor="ctr">
                    <a:solidFill>
                      <a:schemeClr val="accent1">
                        <a:lumMod val="20000"/>
                        <a:lumOff val="80000"/>
                      </a:schemeClr>
                    </a:solidFill>
                  </a:tcPr>
                </a:tc>
                <a:tc>
                  <a:txBody>
                    <a:bodyPr/>
                    <a:lstStyle/>
                    <a:p>
                      <a:pPr algn="ctr"/>
                      <a:endParaRPr kumimoji="1" lang="ja-JP" altLang="en-US" sz="1400" dirty="0"/>
                    </a:p>
                  </a:txBody>
                  <a:tcPr marL="68577" marR="68577" marT="34302" marB="34302" anchor="ctr">
                    <a:solidFill>
                      <a:schemeClr val="accent1">
                        <a:lumMod val="20000"/>
                        <a:lumOff val="80000"/>
                      </a:schemeClr>
                    </a:solidFill>
                  </a:tcPr>
                </a:tc>
                <a:tc>
                  <a:txBody>
                    <a:bodyPr/>
                    <a:lstStyle/>
                    <a:p>
                      <a:pPr algn="ctr"/>
                      <a:r>
                        <a:rPr kumimoji="1" lang="ja-JP" altLang="en-US" sz="1400" dirty="0" smtClean="0"/>
                        <a:t>〇</a:t>
                      </a:r>
                      <a:endParaRPr kumimoji="1" lang="ja-JP" altLang="en-US" sz="1400" dirty="0"/>
                    </a:p>
                  </a:txBody>
                  <a:tcPr marL="68577" marR="68577" marT="34302" marB="34302" anchor="ctr">
                    <a:solidFill>
                      <a:schemeClr val="accent1">
                        <a:lumMod val="20000"/>
                        <a:lumOff val="80000"/>
                      </a:schemeClr>
                    </a:solidFill>
                  </a:tcPr>
                </a:tc>
                <a:tc>
                  <a:txBody>
                    <a:bodyPr/>
                    <a:lstStyle/>
                    <a:p>
                      <a:pPr algn="ctr"/>
                      <a:r>
                        <a:rPr kumimoji="1" lang="ja-JP" altLang="en-US" sz="1400" dirty="0" smtClean="0"/>
                        <a:t>〇</a:t>
                      </a:r>
                      <a:endParaRPr kumimoji="1" lang="ja-JP" altLang="en-US" sz="1400" dirty="0"/>
                    </a:p>
                  </a:txBody>
                  <a:tcPr marL="68577" marR="68577" marT="34302" marB="34302" anchor="ctr">
                    <a:solidFill>
                      <a:schemeClr val="accent1">
                        <a:lumMod val="20000"/>
                        <a:lumOff val="80000"/>
                      </a:schemeClr>
                    </a:solidFill>
                  </a:tcPr>
                </a:tc>
                <a:tc>
                  <a:txBody>
                    <a:bodyPr/>
                    <a:lstStyle/>
                    <a:p>
                      <a:pPr algn="ctr"/>
                      <a:r>
                        <a:rPr kumimoji="1" lang="ja-JP" altLang="en-US" sz="1400" dirty="0" smtClean="0"/>
                        <a:t>〇</a:t>
                      </a:r>
                      <a:endParaRPr kumimoji="1" lang="ja-JP" altLang="en-US" sz="1400" dirty="0"/>
                    </a:p>
                  </a:txBody>
                  <a:tcPr marL="68577" marR="68577" marT="34302" marB="34302" anchor="ctr">
                    <a:solidFill>
                      <a:schemeClr val="accent1">
                        <a:lumMod val="20000"/>
                        <a:lumOff val="80000"/>
                      </a:schemeClr>
                    </a:solidFill>
                  </a:tcPr>
                </a:tc>
                <a:tc>
                  <a:txBody>
                    <a:bodyPr/>
                    <a:lstStyle/>
                    <a:p>
                      <a:pPr algn="ctr"/>
                      <a:r>
                        <a:rPr kumimoji="1" lang="ja-JP" altLang="en-US" sz="1400" dirty="0" smtClean="0"/>
                        <a:t>〇</a:t>
                      </a:r>
                      <a:endParaRPr kumimoji="1" lang="ja-JP" altLang="en-US" sz="1400" dirty="0"/>
                    </a:p>
                  </a:txBody>
                  <a:tcPr marL="68577" marR="68577" marT="34302" marB="34302"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〇</a:t>
                      </a:r>
                    </a:p>
                  </a:txBody>
                  <a:tcPr marL="68577" marR="68577" marT="34302" marB="34302" anchor="ctr">
                    <a:solidFill>
                      <a:schemeClr val="accent1">
                        <a:lumMod val="20000"/>
                        <a:lumOff val="80000"/>
                      </a:schemeClr>
                    </a:solidFill>
                  </a:tcPr>
                </a:tc>
                <a:extLst>
                  <a:ext uri="{0D108BD9-81ED-4DB2-BD59-A6C34878D82A}">
                    <a16:rowId xmlns:a16="http://schemas.microsoft.com/office/drawing/2014/main" val="2722168585"/>
                  </a:ext>
                </a:extLst>
              </a:tr>
            </a:tbl>
          </a:graphicData>
        </a:graphic>
      </p:graphicFrame>
      <p:pic>
        <p:nvPicPr>
          <p:cNvPr id="43047"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825" y="2492375"/>
            <a:ext cx="244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458788" y="5413375"/>
            <a:ext cx="8240712" cy="300038"/>
          </a:xfrm>
          <a:prstGeom prst="rect">
            <a:avLst/>
          </a:prstGeom>
          <a:noFill/>
        </p:spPr>
        <p:txBody>
          <a:bodyPr>
            <a:spAutoFit/>
          </a:bodyPr>
          <a:lstStyle/>
          <a:p>
            <a:pPr>
              <a:defRPr/>
            </a:pPr>
            <a:r>
              <a:rPr lang="en-US" altLang="ja-JP" sz="675" dirty="0">
                <a:latin typeface="+mn-ea"/>
                <a:ea typeface="+mn-ea"/>
              </a:rPr>
              <a:t>※1…</a:t>
            </a:r>
            <a:r>
              <a:rPr lang="en-US" altLang="ja-JP" sz="675" dirty="0" err="1">
                <a:latin typeface="+mn-ea"/>
                <a:ea typeface="+mn-ea"/>
              </a:rPr>
              <a:t>Peatix</a:t>
            </a:r>
            <a:r>
              <a:rPr lang="ja-JP" altLang="en-US" sz="675" dirty="0">
                <a:latin typeface="+mn-ea"/>
                <a:ea typeface="+mn-ea"/>
              </a:rPr>
              <a:t>を使用。必要な写真素材等はご用意いただきます。掲載内容・規定は</a:t>
            </a:r>
            <a:r>
              <a:rPr lang="en-US" altLang="ja-JP" sz="675" dirty="0" err="1">
                <a:latin typeface="+mn-ea"/>
                <a:ea typeface="+mn-ea"/>
              </a:rPr>
              <a:t>Peatix</a:t>
            </a:r>
            <a:r>
              <a:rPr lang="ja-JP" altLang="en-US" sz="675" dirty="0">
                <a:latin typeface="+mn-ea"/>
                <a:ea typeface="+mn-ea"/>
              </a:rPr>
              <a:t>の規定に則ります。</a:t>
            </a:r>
            <a:r>
              <a:rPr lang="en-US" altLang="ja-JP" sz="675" dirty="0">
                <a:latin typeface="+mn-ea"/>
                <a:ea typeface="+mn-ea"/>
              </a:rPr>
              <a:t>※2…</a:t>
            </a:r>
            <a:r>
              <a:rPr lang="ja-JP" altLang="en-US" sz="675" dirty="0">
                <a:latin typeface="+mn-ea"/>
                <a:ea typeface="+mn-ea"/>
              </a:rPr>
              <a:t>地球の歩き方</a:t>
            </a:r>
            <a:r>
              <a:rPr lang="en-US" altLang="ja-JP" sz="675" dirty="0">
                <a:latin typeface="+mn-ea"/>
                <a:ea typeface="+mn-ea"/>
              </a:rPr>
              <a:t>Twitter</a:t>
            </a:r>
            <a:r>
              <a:rPr lang="ja-JP" altLang="en-US" sz="675" dirty="0">
                <a:latin typeface="+mn-ea"/>
                <a:ea typeface="+mn-ea"/>
              </a:rPr>
              <a:t>（</a:t>
            </a:r>
            <a:r>
              <a:rPr lang="en-US" altLang="ja-JP" sz="675" dirty="0">
                <a:latin typeface="+mn-ea"/>
                <a:ea typeface="+mn-ea"/>
              </a:rPr>
              <a:t>6.7</a:t>
            </a:r>
            <a:r>
              <a:rPr lang="ja-JP" altLang="en-US" sz="675" dirty="0">
                <a:latin typeface="+mn-ea"/>
                <a:ea typeface="+mn-ea"/>
              </a:rPr>
              <a:t>万人フォロワー</a:t>
            </a:r>
            <a:r>
              <a:rPr lang="en-US" altLang="ja-JP" sz="675" dirty="0">
                <a:latin typeface="+mn-ea"/>
                <a:ea typeface="+mn-ea"/>
              </a:rPr>
              <a:t>/2022</a:t>
            </a:r>
            <a:r>
              <a:rPr lang="ja-JP" altLang="en-US" sz="675" dirty="0">
                <a:latin typeface="+mn-ea"/>
                <a:ea typeface="+mn-ea"/>
              </a:rPr>
              <a:t>年</a:t>
            </a:r>
            <a:r>
              <a:rPr lang="en-US" altLang="ja-JP" sz="675" dirty="0">
                <a:latin typeface="+mn-ea"/>
                <a:ea typeface="+mn-ea"/>
              </a:rPr>
              <a:t>5</a:t>
            </a:r>
            <a:r>
              <a:rPr lang="ja-JP" altLang="en-US" sz="675" dirty="0">
                <a:latin typeface="+mn-ea"/>
                <a:ea typeface="+mn-ea"/>
              </a:rPr>
              <a:t>月現在）等で告知・集客をいたします。</a:t>
            </a:r>
            <a:r>
              <a:rPr lang="en-US" altLang="ja-JP" sz="675" dirty="0">
                <a:latin typeface="+mn-ea"/>
                <a:ea typeface="+mn-ea"/>
              </a:rPr>
              <a:t>※3…</a:t>
            </a:r>
            <a:r>
              <a:rPr lang="ja-JP" altLang="en-US" sz="675" dirty="0">
                <a:latin typeface="+mn-ea"/>
                <a:ea typeface="+mn-ea"/>
              </a:rPr>
              <a:t>アンケート項目は別途ご相談となります。</a:t>
            </a:r>
            <a:r>
              <a:rPr lang="en-US" altLang="ja-JP" sz="675" dirty="0">
                <a:latin typeface="+mn-ea"/>
                <a:ea typeface="+mn-ea"/>
              </a:rPr>
              <a:t> ※4…</a:t>
            </a:r>
            <a:r>
              <a:rPr lang="ja-JP" altLang="en-US" sz="675" dirty="0">
                <a:latin typeface="+mn-ea"/>
                <a:ea typeface="+mn-ea"/>
              </a:rPr>
              <a:t>別途費用発生の可能性あり。詳しくは営業担当にご相談ください。 </a:t>
            </a:r>
            <a:r>
              <a:rPr lang="en-US" altLang="ja-JP" sz="675" dirty="0">
                <a:latin typeface="+mn-ea"/>
                <a:ea typeface="+mn-ea"/>
              </a:rPr>
              <a:t>※5…</a:t>
            </a:r>
            <a:r>
              <a:rPr lang="ja-JP" altLang="en-US" sz="675" dirty="0">
                <a:latin typeface="+mn-ea"/>
                <a:ea typeface="+mn-ea"/>
              </a:rPr>
              <a:t>過去実績より算定。申込・参加人数・再生回数の保証は致しかねます。</a:t>
            </a:r>
          </a:p>
        </p:txBody>
      </p:sp>
      <p:sp>
        <p:nvSpPr>
          <p:cNvPr id="7" name="テキスト ボックス 6"/>
          <p:cNvSpPr txBox="1"/>
          <p:nvPr/>
        </p:nvSpPr>
        <p:spPr>
          <a:xfrm>
            <a:off x="593725" y="1535113"/>
            <a:ext cx="7929563" cy="438150"/>
          </a:xfrm>
          <a:prstGeom prst="rect">
            <a:avLst/>
          </a:prstGeom>
          <a:noFill/>
        </p:spPr>
        <p:txBody>
          <a:bodyPr>
            <a:spAutoFit/>
          </a:bodyPr>
          <a:lstStyle/>
          <a:p>
            <a:pPr>
              <a:defRPr/>
            </a:pPr>
            <a:r>
              <a:rPr lang="ja-JP" altLang="en-US" sz="1125" dirty="0">
                <a:latin typeface="+mn-ea"/>
                <a:ea typeface="+mn-ea"/>
              </a:rPr>
              <a:t>「コロナ禍でも皆さんと共に歩み続けたい」という想いから、今回は</a:t>
            </a:r>
            <a:r>
              <a:rPr lang="en-US" altLang="ja-JP" sz="1125" dirty="0" err="1">
                <a:latin typeface="+mn-ea"/>
                <a:ea typeface="+mn-ea"/>
              </a:rPr>
              <a:t>BtoC</a:t>
            </a:r>
            <a:r>
              <a:rPr lang="ja-JP" altLang="en-US" sz="1125" dirty="0">
                <a:latin typeface="+mn-ea"/>
                <a:ea typeface="+mn-ea"/>
              </a:rPr>
              <a:t>向けウェビナー「地球の歩き方大学」を含めた特別なパッケージをご用意いたしました。</a:t>
            </a:r>
          </a:p>
        </p:txBody>
      </p:sp>
      <p:cxnSp>
        <p:nvCxnSpPr>
          <p:cNvPr id="8" name="直線コネクタ 7"/>
          <p:cNvCxnSpPr/>
          <p:nvPr/>
        </p:nvCxnSpPr>
        <p:spPr>
          <a:xfrm flipV="1">
            <a:off x="615950" y="1474788"/>
            <a:ext cx="7926388" cy="7937"/>
          </a:xfrm>
          <a:prstGeom prst="line">
            <a:avLst/>
          </a:prstGeom>
          <a:ln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3051"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5813" y="4508500"/>
            <a:ext cx="143986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図 5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3678238"/>
            <a:ext cx="144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2"/>
          <p:cNvSpPr>
            <a:spLocks noChangeArrowheads="1"/>
          </p:cNvSpPr>
          <p:nvPr/>
        </p:nvSpPr>
        <p:spPr bwMode="auto">
          <a:xfrm>
            <a:off x="3770313" y="4622800"/>
            <a:ext cx="569912" cy="280988"/>
          </a:xfrm>
          <a:prstGeom prst="rect">
            <a:avLst/>
          </a:prstGeom>
          <a:solidFill>
            <a:srgbClr val="FFFF00">
              <a:alpha val="45097"/>
            </a:srgbClr>
          </a:solidFill>
          <a:ln w="38100" algn="ctr">
            <a:solidFill>
              <a:srgbClr val="FF0000"/>
            </a:solidFill>
            <a:round/>
            <a:headEnd/>
            <a:tailEnd/>
          </a:ln>
        </p:spPr>
        <p:txBody>
          <a:bodyPr wrap="none" lIns="67500" tIns="35100" rIns="67500" bIns="351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350">
              <a:latin typeface="+mn-ea"/>
              <a:ea typeface="+mn-ea"/>
            </a:endParaRPr>
          </a:p>
        </p:txBody>
      </p:sp>
      <p:sp>
        <p:nvSpPr>
          <p:cNvPr id="12" name="正方形/長方形 2"/>
          <p:cNvSpPr>
            <a:spLocks noChangeArrowheads="1"/>
          </p:cNvSpPr>
          <p:nvPr/>
        </p:nvSpPr>
        <p:spPr bwMode="auto">
          <a:xfrm>
            <a:off x="3629025" y="3789363"/>
            <a:ext cx="696913" cy="292100"/>
          </a:xfrm>
          <a:prstGeom prst="rect">
            <a:avLst/>
          </a:prstGeom>
          <a:solidFill>
            <a:srgbClr val="FFFF00">
              <a:alpha val="45097"/>
            </a:srgbClr>
          </a:solidFill>
          <a:ln w="38100" algn="ctr">
            <a:solidFill>
              <a:srgbClr val="FF0000"/>
            </a:solidFill>
            <a:round/>
            <a:headEnd/>
            <a:tailEnd/>
          </a:ln>
        </p:spPr>
        <p:txBody>
          <a:bodyPr wrap="none" lIns="67500" tIns="35100" rIns="67500" bIns="351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350">
              <a:latin typeface="+mn-ea"/>
              <a:ea typeface="+mn-ea"/>
            </a:endParaRPr>
          </a:p>
        </p:txBody>
      </p:sp>
      <p:sp>
        <p:nvSpPr>
          <p:cNvPr id="13" name="正方形/長方形 50"/>
          <p:cNvSpPr>
            <a:spLocks noChangeArrowheads="1"/>
          </p:cNvSpPr>
          <p:nvPr/>
        </p:nvSpPr>
        <p:spPr bwMode="auto">
          <a:xfrm>
            <a:off x="3319463" y="3678238"/>
            <a:ext cx="1447800" cy="15716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7500" tIns="35100" rIns="67500" bIns="351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350">
              <a:latin typeface="+mn-ea"/>
              <a:ea typeface="+mn-ea"/>
            </a:endParaRPr>
          </a:p>
        </p:txBody>
      </p:sp>
      <p:pic>
        <p:nvPicPr>
          <p:cNvPr id="43056"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8588" y="3678238"/>
            <a:ext cx="835025"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正方形/長方形 4"/>
          <p:cNvSpPr>
            <a:spLocks noChangeArrowheads="1"/>
          </p:cNvSpPr>
          <p:nvPr/>
        </p:nvSpPr>
        <p:spPr bwMode="auto">
          <a:xfrm>
            <a:off x="3074988" y="3463925"/>
            <a:ext cx="20843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675" dirty="0">
                <a:latin typeface="+mn-ea"/>
                <a:ea typeface="+mn-ea"/>
              </a:rPr>
              <a:t>▼地球の歩き方</a:t>
            </a:r>
            <a:r>
              <a:rPr lang="en-US" altLang="ja-JP" sz="675" dirty="0">
                <a:latin typeface="+mn-ea"/>
                <a:ea typeface="+mn-ea"/>
              </a:rPr>
              <a:t>HP</a:t>
            </a:r>
            <a:r>
              <a:rPr lang="ja-JP" altLang="en-US" sz="675" dirty="0">
                <a:latin typeface="+mn-ea"/>
                <a:ea typeface="+mn-ea"/>
              </a:rPr>
              <a:t>トップなどから記事へ誘導</a:t>
            </a:r>
          </a:p>
        </p:txBody>
      </p:sp>
      <p:sp>
        <p:nvSpPr>
          <p:cNvPr id="16" name="正方形/長方形 60"/>
          <p:cNvSpPr>
            <a:spLocks noChangeArrowheads="1"/>
          </p:cNvSpPr>
          <p:nvPr/>
        </p:nvSpPr>
        <p:spPr bwMode="auto">
          <a:xfrm>
            <a:off x="5095875" y="3470275"/>
            <a:ext cx="2001838"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675" dirty="0">
                <a:latin typeface="+mn-ea"/>
                <a:ea typeface="+mn-ea"/>
              </a:rPr>
              <a:t>▼事後レポート記事を閲覧することができます</a:t>
            </a:r>
          </a:p>
        </p:txBody>
      </p:sp>
      <p:pic>
        <p:nvPicPr>
          <p:cNvPr id="43059" name="図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3678238"/>
            <a:ext cx="823913"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角丸四角形 17"/>
          <p:cNvSpPr/>
          <p:nvPr/>
        </p:nvSpPr>
        <p:spPr>
          <a:xfrm>
            <a:off x="2987675" y="3028950"/>
            <a:ext cx="5910263" cy="2368550"/>
          </a:xfrm>
          <a:prstGeom prst="roundRect">
            <a:avLst>
              <a:gd name="adj" fmla="val 10044"/>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cxnSp>
        <p:nvCxnSpPr>
          <p:cNvPr id="19" name="カギ線コネクタ 18"/>
          <p:cNvCxnSpPr/>
          <p:nvPr/>
        </p:nvCxnSpPr>
        <p:spPr>
          <a:xfrm rot="5400000">
            <a:off x="1813719" y="2840831"/>
            <a:ext cx="155575" cy="112713"/>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p:nvPr/>
        </p:nvCxnSpPr>
        <p:spPr>
          <a:xfrm rot="5400000">
            <a:off x="6950076" y="2843212"/>
            <a:ext cx="209550" cy="130175"/>
          </a:xfrm>
          <a:prstGeom prst="bentConnector3">
            <a:avLst>
              <a:gd name="adj1"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右矢印 20"/>
          <p:cNvSpPr/>
          <p:nvPr/>
        </p:nvSpPr>
        <p:spPr>
          <a:xfrm>
            <a:off x="4886325" y="4251325"/>
            <a:ext cx="217488" cy="3032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2" name="右矢印 21"/>
          <p:cNvSpPr/>
          <p:nvPr/>
        </p:nvSpPr>
        <p:spPr>
          <a:xfrm>
            <a:off x="7032625" y="4251325"/>
            <a:ext cx="260350" cy="3032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3" name="テキスト ボックス 22"/>
          <p:cNvSpPr txBox="1"/>
          <p:nvPr/>
        </p:nvSpPr>
        <p:spPr>
          <a:xfrm>
            <a:off x="3130550" y="3133725"/>
            <a:ext cx="5608638" cy="334963"/>
          </a:xfrm>
          <a:prstGeom prst="rect">
            <a:avLst/>
          </a:prstGeom>
          <a:noFill/>
        </p:spPr>
        <p:txBody>
          <a:bodyPr>
            <a:spAutoFit/>
          </a:bodyPr>
          <a:lstStyle/>
          <a:p>
            <a:pPr>
              <a:defRPr/>
            </a:pPr>
            <a:r>
              <a:rPr lang="ja-JP" altLang="en-US" sz="788" dirty="0">
                <a:latin typeface="+mn-ea"/>
                <a:ea typeface="+mn-ea"/>
              </a:rPr>
              <a:t>地球の歩き方</a:t>
            </a:r>
            <a:r>
              <a:rPr lang="en-US" altLang="ja-JP" sz="788" dirty="0">
                <a:latin typeface="+mn-ea"/>
                <a:ea typeface="+mn-ea"/>
              </a:rPr>
              <a:t>HP</a:t>
            </a:r>
            <a:r>
              <a:rPr lang="ja-JP" altLang="en-US" sz="788" dirty="0">
                <a:latin typeface="+mn-ea"/>
                <a:ea typeface="+mn-ea"/>
              </a:rPr>
              <a:t>内「ニュース</a:t>
            </a:r>
            <a:r>
              <a:rPr lang="en-US" altLang="ja-JP" sz="788" dirty="0">
                <a:latin typeface="+mn-ea"/>
                <a:ea typeface="+mn-ea"/>
              </a:rPr>
              <a:t>&amp;</a:t>
            </a:r>
            <a:r>
              <a:rPr lang="ja-JP" altLang="en-US" sz="788" dirty="0">
                <a:latin typeface="+mn-ea"/>
                <a:ea typeface="+mn-ea"/>
              </a:rPr>
              <a:t>レポート」にて、事後レポート記事を制作・掲載いたします</a:t>
            </a:r>
            <a:r>
              <a:rPr lang="en-US" altLang="ja-JP" sz="788" dirty="0">
                <a:latin typeface="+mn-ea"/>
                <a:ea typeface="+mn-ea"/>
              </a:rPr>
              <a:t>(</a:t>
            </a:r>
            <a:r>
              <a:rPr lang="ja-JP" altLang="en-US" sz="788" dirty="0">
                <a:latin typeface="+mn-ea"/>
                <a:ea typeface="+mn-ea"/>
              </a:rPr>
              <a:t>通常、制作費定価</a:t>
            </a:r>
            <a:r>
              <a:rPr lang="en-US" altLang="ja-JP" sz="788" dirty="0">
                <a:latin typeface="+mn-ea"/>
                <a:ea typeface="+mn-ea"/>
              </a:rPr>
              <a:t>15</a:t>
            </a:r>
            <a:r>
              <a:rPr lang="ja-JP" altLang="en-US" sz="788" dirty="0">
                <a:latin typeface="+mn-ea"/>
                <a:ea typeface="+mn-ea"/>
              </a:rPr>
              <a:t>万円</a:t>
            </a:r>
            <a:r>
              <a:rPr lang="en-US" altLang="ja-JP" sz="788" dirty="0">
                <a:latin typeface="+mn-ea"/>
                <a:ea typeface="+mn-ea"/>
              </a:rPr>
              <a:t>)</a:t>
            </a:r>
            <a:r>
              <a:rPr lang="ja-JP" altLang="en-US" sz="788" dirty="0">
                <a:latin typeface="+mn-ea"/>
                <a:ea typeface="+mn-ea"/>
              </a:rPr>
              <a:t>。</a:t>
            </a:r>
            <a:endParaRPr lang="en-US" altLang="ja-JP" sz="788" dirty="0">
              <a:latin typeface="+mn-ea"/>
              <a:ea typeface="+mn-ea"/>
            </a:endParaRPr>
          </a:p>
          <a:p>
            <a:pPr>
              <a:defRPr/>
            </a:pPr>
            <a:r>
              <a:rPr lang="ja-JP" altLang="en-US" sz="788" dirty="0">
                <a:latin typeface="+mn-ea"/>
                <a:ea typeface="+mn-ea"/>
              </a:rPr>
              <a:t>記事内にはリンクボタンを設定でき、任意の</a:t>
            </a:r>
            <a:r>
              <a:rPr lang="en-US" altLang="ja-JP" sz="788" dirty="0">
                <a:latin typeface="+mn-ea"/>
                <a:ea typeface="+mn-ea"/>
              </a:rPr>
              <a:t>LP</a:t>
            </a:r>
            <a:r>
              <a:rPr lang="ja-JP" altLang="en-US" sz="788" dirty="0">
                <a:latin typeface="+mn-ea"/>
                <a:ea typeface="+mn-ea"/>
              </a:rPr>
              <a:t>へ誘導させることも可能です。</a:t>
            </a:r>
            <a:endParaRPr lang="en-US" altLang="ja-JP" sz="788" dirty="0">
              <a:latin typeface="+mn-ea"/>
              <a:ea typeface="+mn-ea"/>
            </a:endParaRPr>
          </a:p>
        </p:txBody>
      </p:sp>
      <p:pic>
        <p:nvPicPr>
          <p:cNvPr id="43066" name="図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1250" y="3802063"/>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図 2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475" y="4124325"/>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図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59105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60"/>
          <p:cNvSpPr>
            <a:spLocks noChangeArrowheads="1"/>
          </p:cNvSpPr>
          <p:nvPr/>
        </p:nvSpPr>
        <p:spPr bwMode="auto">
          <a:xfrm>
            <a:off x="7250113" y="3467100"/>
            <a:ext cx="15065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675" dirty="0">
                <a:latin typeface="+mn-ea"/>
                <a:ea typeface="+mn-ea"/>
              </a:rPr>
              <a:t>▼記事内から任意の</a:t>
            </a:r>
            <a:r>
              <a:rPr lang="en-US" altLang="ja-JP" sz="675" dirty="0">
                <a:latin typeface="+mn-ea"/>
                <a:ea typeface="+mn-ea"/>
              </a:rPr>
              <a:t>LP</a:t>
            </a:r>
            <a:r>
              <a:rPr lang="ja-JP" altLang="en-US" sz="675" dirty="0">
                <a:latin typeface="+mn-ea"/>
                <a:ea typeface="+mn-ea"/>
              </a:rPr>
              <a:t>へ誘導可能</a:t>
            </a:r>
          </a:p>
        </p:txBody>
      </p:sp>
      <p:sp>
        <p:nvSpPr>
          <p:cNvPr id="28" name="角丸四角形 27"/>
          <p:cNvSpPr/>
          <p:nvPr/>
        </p:nvSpPr>
        <p:spPr>
          <a:xfrm>
            <a:off x="220663" y="3013075"/>
            <a:ext cx="2490787" cy="2368550"/>
          </a:xfrm>
          <a:prstGeom prst="roundRect">
            <a:avLst>
              <a:gd name="adj" fmla="val 10044"/>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
        <p:nvSpPr>
          <p:cNvPr id="29" name="テキスト ボックス 28"/>
          <p:cNvSpPr txBox="1"/>
          <p:nvPr/>
        </p:nvSpPr>
        <p:spPr>
          <a:xfrm>
            <a:off x="309563" y="3128963"/>
            <a:ext cx="2312987" cy="1425575"/>
          </a:xfrm>
          <a:prstGeom prst="rect">
            <a:avLst/>
          </a:prstGeom>
          <a:noFill/>
        </p:spPr>
        <p:txBody>
          <a:bodyPr>
            <a:spAutoFit/>
          </a:bodyPr>
          <a:lstStyle/>
          <a:p>
            <a:pPr>
              <a:defRPr/>
            </a:pPr>
            <a:r>
              <a:rPr lang="ja-JP" altLang="en-US" sz="788" dirty="0">
                <a:latin typeface="+mn-ea"/>
                <a:ea typeface="+mn-ea"/>
              </a:rPr>
              <a:t>●内訳：リアルタイム視聴</a:t>
            </a:r>
            <a:r>
              <a:rPr lang="en-US" altLang="ja-JP" sz="788" dirty="0">
                <a:latin typeface="+mn-ea"/>
                <a:ea typeface="+mn-ea"/>
              </a:rPr>
              <a:t>150</a:t>
            </a:r>
            <a:r>
              <a:rPr lang="ja-JP" altLang="en-US" sz="788" dirty="0">
                <a:latin typeface="+mn-ea"/>
                <a:ea typeface="+mn-ea"/>
              </a:rPr>
              <a:t>名</a:t>
            </a:r>
            <a:endParaRPr lang="en-US" altLang="ja-JP" sz="788" dirty="0">
              <a:latin typeface="+mn-ea"/>
              <a:ea typeface="+mn-ea"/>
            </a:endParaRPr>
          </a:p>
          <a:p>
            <a:pPr>
              <a:defRPr/>
            </a:pPr>
            <a:r>
              <a:rPr lang="ja-JP" altLang="en-US" sz="788" dirty="0">
                <a:latin typeface="+mn-ea"/>
                <a:ea typeface="+mn-ea"/>
              </a:rPr>
              <a:t>　　　　／アーカイブ視聴</a:t>
            </a:r>
            <a:r>
              <a:rPr lang="en-US" altLang="ja-JP" sz="788" dirty="0">
                <a:latin typeface="+mn-ea"/>
                <a:ea typeface="+mn-ea"/>
              </a:rPr>
              <a:t>2,000</a:t>
            </a:r>
            <a:r>
              <a:rPr lang="ja-JP" altLang="en-US" sz="788" dirty="0">
                <a:latin typeface="+mn-ea"/>
                <a:ea typeface="+mn-ea"/>
              </a:rPr>
              <a:t>名</a:t>
            </a:r>
            <a:endParaRPr lang="en-US" altLang="ja-JP" sz="788" dirty="0">
              <a:latin typeface="+mn-ea"/>
              <a:ea typeface="+mn-ea"/>
            </a:endParaRPr>
          </a:p>
          <a:p>
            <a:pPr>
              <a:defRPr/>
            </a:pPr>
            <a:endParaRPr lang="en-US" altLang="ja-JP" sz="788" dirty="0">
              <a:latin typeface="+mn-ea"/>
              <a:ea typeface="+mn-ea"/>
            </a:endParaRPr>
          </a:p>
          <a:p>
            <a:pPr>
              <a:defRPr/>
            </a:pPr>
            <a:r>
              <a:rPr lang="ja-JP" altLang="en-US" sz="788" dirty="0">
                <a:latin typeface="+mn-ea"/>
                <a:ea typeface="+mn-ea"/>
              </a:rPr>
              <a:t>イベント後、録画データのアーカイブが可能です</a:t>
            </a:r>
            <a:r>
              <a:rPr lang="en-US" altLang="ja-JP" sz="788" dirty="0">
                <a:latin typeface="+mn-ea"/>
                <a:ea typeface="+mn-ea"/>
              </a:rPr>
              <a:t>(YouTube</a:t>
            </a:r>
            <a:r>
              <a:rPr lang="ja-JP" altLang="en-US" sz="788" dirty="0">
                <a:latin typeface="+mn-ea"/>
                <a:ea typeface="+mn-ea"/>
              </a:rPr>
              <a:t>にアップロード</a:t>
            </a:r>
            <a:r>
              <a:rPr lang="en-US" altLang="ja-JP" sz="788" dirty="0">
                <a:latin typeface="+mn-ea"/>
                <a:ea typeface="+mn-ea"/>
              </a:rPr>
              <a:t>)</a:t>
            </a:r>
            <a:r>
              <a:rPr lang="ja-JP" altLang="en-US" sz="788" dirty="0">
                <a:latin typeface="+mn-ea"/>
                <a:ea typeface="+mn-ea"/>
              </a:rPr>
              <a:t>。また、地球の歩き方</a:t>
            </a:r>
            <a:r>
              <a:rPr lang="en-US" altLang="ja-JP" sz="788" dirty="0">
                <a:latin typeface="+mn-ea"/>
                <a:ea typeface="+mn-ea"/>
              </a:rPr>
              <a:t>Twitter</a:t>
            </a:r>
            <a:r>
              <a:rPr lang="ja-JP" altLang="en-US" sz="788" dirty="0">
                <a:latin typeface="+mn-ea"/>
                <a:ea typeface="+mn-ea"/>
              </a:rPr>
              <a:t>（</a:t>
            </a:r>
            <a:r>
              <a:rPr lang="en-US" altLang="ja-JP" sz="788" dirty="0">
                <a:latin typeface="+mn-ea"/>
                <a:ea typeface="+mn-ea"/>
              </a:rPr>
              <a:t>6.4</a:t>
            </a:r>
            <a:r>
              <a:rPr lang="ja-JP" altLang="en-US" sz="788" dirty="0">
                <a:latin typeface="+mn-ea"/>
                <a:ea typeface="+mn-ea"/>
              </a:rPr>
              <a:t>万人フォロワー</a:t>
            </a:r>
            <a:r>
              <a:rPr lang="en-US" altLang="ja-JP" sz="788" dirty="0">
                <a:latin typeface="+mn-ea"/>
                <a:ea typeface="+mn-ea"/>
              </a:rPr>
              <a:t>/21</a:t>
            </a:r>
            <a:r>
              <a:rPr lang="ja-JP" altLang="en-US" sz="788" dirty="0">
                <a:latin typeface="+mn-ea"/>
                <a:ea typeface="+mn-ea"/>
              </a:rPr>
              <a:t>年</a:t>
            </a:r>
            <a:r>
              <a:rPr lang="en-US" altLang="ja-JP" sz="788" dirty="0">
                <a:latin typeface="+mn-ea"/>
                <a:ea typeface="+mn-ea"/>
              </a:rPr>
              <a:t>3</a:t>
            </a:r>
            <a:r>
              <a:rPr lang="ja-JP" altLang="en-US" sz="788" dirty="0">
                <a:latin typeface="+mn-ea"/>
                <a:ea typeface="+mn-ea"/>
              </a:rPr>
              <a:t>月現在）などで当動画や事後レポート紹介もいたします。</a:t>
            </a:r>
            <a:endParaRPr lang="en-US" altLang="ja-JP" sz="788" dirty="0">
              <a:latin typeface="+mn-ea"/>
              <a:ea typeface="+mn-ea"/>
            </a:endParaRPr>
          </a:p>
          <a:p>
            <a:pPr>
              <a:defRPr/>
            </a:pPr>
            <a:r>
              <a:rPr lang="ja-JP" altLang="en-US" sz="788" dirty="0">
                <a:latin typeface="+mn-ea"/>
                <a:ea typeface="+mn-ea"/>
              </a:rPr>
              <a:t>当日参加者に加えて、ライブ視聴ができなかった方など、より多くのターゲットにリーチいたします。</a:t>
            </a:r>
            <a:r>
              <a:rPr lang="en-US" altLang="ja-JP" sz="788" b="1" dirty="0">
                <a:latin typeface="+mn-ea"/>
                <a:ea typeface="+mn-ea"/>
              </a:rPr>
              <a:t>2,000</a:t>
            </a:r>
            <a:r>
              <a:rPr lang="ja-JP" altLang="en-US" sz="788" b="1" dirty="0">
                <a:latin typeface="+mn-ea"/>
                <a:ea typeface="+mn-ea"/>
              </a:rPr>
              <a:t>回再生</a:t>
            </a:r>
            <a:r>
              <a:rPr lang="ja-JP" altLang="en-US" sz="788" dirty="0">
                <a:latin typeface="+mn-ea"/>
                <a:ea typeface="+mn-ea"/>
              </a:rPr>
              <a:t>を想定。</a:t>
            </a:r>
            <a:endParaRPr lang="en-US" altLang="ja-JP" sz="788" dirty="0">
              <a:latin typeface="+mn-ea"/>
              <a:ea typeface="+mn-ea"/>
            </a:endParaRPr>
          </a:p>
        </p:txBody>
      </p:sp>
      <p:pic>
        <p:nvPicPr>
          <p:cNvPr id="43072" name="図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7863" y="4643438"/>
            <a:ext cx="5175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3" name="図 30"/>
          <p:cNvPicPr>
            <a:picLocks noChangeAspect="1"/>
          </p:cNvPicPr>
          <p:nvPr/>
        </p:nvPicPr>
        <p:blipFill>
          <a:blip r:embed="rId12" cstate="print">
            <a:extLst>
              <a:ext uri="{28A0092B-C50C-407E-A947-70E740481C1C}">
                <a14:useLocalDpi xmlns:a14="http://schemas.microsoft.com/office/drawing/2010/main" val="0"/>
              </a:ext>
            </a:extLst>
          </a:blip>
          <a:srcRect l="17709" t="24734" r="16995" b="52499"/>
          <a:stretch>
            <a:fillRect/>
          </a:stretch>
        </p:blipFill>
        <p:spPr bwMode="auto">
          <a:xfrm>
            <a:off x="669925" y="5178425"/>
            <a:ext cx="5476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4" name="図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6775" y="4865688"/>
            <a:ext cx="2555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5" name="図 3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6263" y="4641850"/>
            <a:ext cx="2381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6" name="図 3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2588" y="5008563"/>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右矢印 34"/>
          <p:cNvSpPr/>
          <p:nvPr/>
        </p:nvSpPr>
        <p:spPr>
          <a:xfrm>
            <a:off x="1408113" y="4778375"/>
            <a:ext cx="122237" cy="17303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600">
              <a:latin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120650" y="230188"/>
            <a:ext cx="280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800" b="1">
                <a:solidFill>
                  <a:srgbClr val="000000"/>
                </a:solidFill>
              </a:rPr>
              <a:t>コロナ禍においても躍進</a:t>
            </a:r>
          </a:p>
        </p:txBody>
      </p:sp>
      <p:grpSp>
        <p:nvGrpSpPr>
          <p:cNvPr id="20483" name="グループ化 5"/>
          <p:cNvGrpSpPr>
            <a:grpSpLocks/>
          </p:cNvGrpSpPr>
          <p:nvPr/>
        </p:nvGrpSpPr>
        <p:grpSpPr bwMode="auto">
          <a:xfrm>
            <a:off x="0" y="549275"/>
            <a:ext cx="9144000" cy="6015038"/>
            <a:chOff x="0" y="549272"/>
            <a:chExt cx="9144000" cy="6308727"/>
          </a:xfrm>
        </p:grpSpPr>
        <p:pic>
          <p:nvPicPr>
            <p:cNvPr id="2048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9272"/>
              <a:ext cx="9144000" cy="630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585991"/>
              <a:ext cx="342900" cy="27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492375"/>
            <a:ext cx="54800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89138"/>
            <a:ext cx="7077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テキスト ボックス 3"/>
          <p:cNvSpPr txBox="1">
            <a:spLocks noChangeArrowheads="1"/>
          </p:cNvSpPr>
          <p:nvPr/>
        </p:nvSpPr>
        <p:spPr bwMode="auto">
          <a:xfrm>
            <a:off x="1009650" y="4076700"/>
            <a:ext cx="7056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5400" b="1">
                <a:solidFill>
                  <a:srgbClr val="000000"/>
                </a:solidFill>
              </a:rPr>
              <a:t>インバウンド</a:t>
            </a:r>
            <a:endParaRPr lang="en-US" altLang="ja-JP" sz="5400" b="1">
              <a:solidFill>
                <a:srgbClr val="000000"/>
              </a:solidFill>
            </a:endParaRPr>
          </a:p>
          <a:p>
            <a:pPr algn="ctr" eaLnBrk="1" hangingPunct="1">
              <a:lnSpc>
                <a:spcPct val="100000"/>
              </a:lnSpc>
              <a:spcBef>
                <a:spcPct val="0"/>
              </a:spcBef>
              <a:buFontTx/>
              <a:buNone/>
            </a:pPr>
            <a:r>
              <a:rPr lang="ja-JP" altLang="en-US" sz="5400" b="1">
                <a:solidFill>
                  <a:srgbClr val="000000"/>
                </a:solidFill>
              </a:rPr>
              <a:t>セットメニュー</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6"/>
          <p:cNvSpPr txBox="1">
            <a:spLocks noChangeArrowheads="1"/>
          </p:cNvSpPr>
          <p:nvPr/>
        </p:nvSpPr>
        <p:spPr bwMode="auto">
          <a:xfrm>
            <a:off x="271463" y="628650"/>
            <a:ext cx="858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1400" b="1">
                <a:solidFill>
                  <a:srgbClr val="4E4E4E"/>
                </a:solidFill>
                <a:latin typeface="游ゴシック" panose="020B0400000000000000" pitchFamily="50" charset="-128"/>
              </a:rPr>
              <a:t>WEB</a:t>
            </a:r>
            <a:r>
              <a:rPr lang="ja-JP" altLang="en-US" sz="1400" b="1">
                <a:solidFill>
                  <a:srgbClr val="4E4E4E"/>
                </a:solidFill>
                <a:latin typeface="游ゴシック" panose="020B0400000000000000" pitchFamily="50" charset="-128"/>
              </a:rPr>
              <a:t>運営も強化しており、各種</a:t>
            </a:r>
            <a:r>
              <a:rPr lang="en-US" altLang="ja-JP" sz="1400" b="1">
                <a:solidFill>
                  <a:srgbClr val="4E4E4E"/>
                </a:solidFill>
                <a:latin typeface="游ゴシック" panose="020B0400000000000000" pitchFamily="50" charset="-128"/>
              </a:rPr>
              <a:t>SNS</a:t>
            </a:r>
            <a:r>
              <a:rPr lang="ja-JP" altLang="en-US" sz="1400" b="1">
                <a:solidFill>
                  <a:srgbClr val="4E4E4E"/>
                </a:solidFill>
                <a:latin typeface="游ゴシック" panose="020B0400000000000000" pitchFamily="50" charset="-128"/>
              </a:rPr>
              <a:t>もブランドごとに情報発信を実施中。</a:t>
            </a:r>
            <a:endParaRPr lang="en-US" altLang="ja-JP" sz="1400" b="1">
              <a:solidFill>
                <a:srgbClr val="4E4E4E"/>
              </a:solidFill>
              <a:latin typeface="游ゴシック" panose="020B0400000000000000" pitchFamily="50" charset="-128"/>
            </a:endParaRPr>
          </a:p>
        </p:txBody>
      </p:sp>
      <p:pic>
        <p:nvPicPr>
          <p:cNvPr id="45059" name="Picture 4" descr="地球の歩き方 BOOKS J01 東京"/>
          <p:cNvPicPr>
            <a:picLocks noChangeAspect="1" noChangeArrowheads="1"/>
          </p:cNvPicPr>
          <p:nvPr/>
        </p:nvPicPr>
        <p:blipFill>
          <a:blip r:embed="rId2">
            <a:extLst>
              <a:ext uri="{28A0092B-C50C-407E-A947-70E740481C1C}">
                <a14:useLocalDpi xmlns:a14="http://schemas.microsoft.com/office/drawing/2010/main" val="0"/>
              </a:ext>
            </a:extLst>
          </a:blip>
          <a:srcRect l="-266" t="111" r="34924" b="95505"/>
          <a:stretch>
            <a:fillRect/>
          </a:stretch>
        </p:blipFill>
        <p:spPr bwMode="auto">
          <a:xfrm>
            <a:off x="158750" y="1023938"/>
            <a:ext cx="25511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E17CD3CC-88C5-421A-B735-3D84361DD1D7}"/>
              </a:ext>
            </a:extLst>
          </p:cNvPr>
          <p:cNvSpPr txBox="1"/>
          <p:nvPr/>
        </p:nvSpPr>
        <p:spPr>
          <a:xfrm>
            <a:off x="2822575" y="1171575"/>
            <a:ext cx="1901825" cy="254000"/>
          </a:xfrm>
          <a:prstGeom prst="rect">
            <a:avLst/>
          </a:prstGeom>
          <a:noFill/>
        </p:spPr>
        <p:txBody>
          <a:bodyPr>
            <a:spAutoFit/>
          </a:bodyPr>
          <a:lstStyle/>
          <a:p>
            <a:pPr defTabSz="457200" eaLnBrk="1" fontAlgn="auto" hangingPunct="1">
              <a:spcBef>
                <a:spcPts val="0"/>
              </a:spcBef>
              <a:spcAft>
                <a:spcPts val="0"/>
              </a:spcAft>
              <a:defRPr/>
            </a:pPr>
            <a:r>
              <a:rPr kumimoji="0" lang="en-US" altLang="ja-JP" sz="1050" dirty="0">
                <a:solidFill>
                  <a:prstClr val="black"/>
                </a:solidFill>
                <a:latin typeface="HGP創英角ｺﾞｼｯｸUB" panose="020B0900000000000000" pitchFamily="50" charset="-128"/>
                <a:ea typeface="HGP創英角ｺﾞｼｯｸUB" panose="020B0900000000000000" pitchFamily="50" charset="-128"/>
              </a:rPr>
              <a:t>http://www.arukikata.co.jp/</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45061" name="テキスト ボックス 20"/>
          <p:cNvSpPr txBox="1">
            <a:spLocks noChangeArrowheads="1"/>
          </p:cNvSpPr>
          <p:nvPr/>
        </p:nvSpPr>
        <p:spPr bwMode="auto">
          <a:xfrm>
            <a:off x="158750" y="1622425"/>
            <a:ext cx="25511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200" b="1" i="1">
                <a:solidFill>
                  <a:srgbClr val="000000"/>
                </a:solidFill>
                <a:latin typeface="游ゴシック" panose="020B0400000000000000" pitchFamily="50" charset="-128"/>
              </a:rPr>
              <a:t>ニュース＆レポートで</a:t>
            </a:r>
            <a:endParaRPr kumimoji="0" lang="en-US" altLang="ja-JP" sz="1200" b="1" i="1">
              <a:solidFill>
                <a:srgbClr val="000000"/>
              </a:solidFill>
              <a:latin typeface="游ゴシック" panose="020B0400000000000000" pitchFamily="50" charset="-128"/>
            </a:endParaRPr>
          </a:p>
          <a:p>
            <a:pPr eaLnBrk="1" hangingPunct="1">
              <a:lnSpc>
                <a:spcPct val="100000"/>
              </a:lnSpc>
              <a:spcBef>
                <a:spcPct val="0"/>
              </a:spcBef>
              <a:buFontTx/>
              <a:buNone/>
            </a:pPr>
            <a:r>
              <a:rPr kumimoji="0" lang="ja-JP" altLang="en-US" sz="1200" b="1" i="1">
                <a:solidFill>
                  <a:srgbClr val="000000"/>
                </a:solidFill>
                <a:latin typeface="游ゴシック" panose="020B0400000000000000" pitchFamily="50" charset="-128"/>
              </a:rPr>
              <a:t>最新記事として紹介！</a:t>
            </a:r>
            <a:endParaRPr kumimoji="0" lang="en-US" altLang="ja-JP" sz="1200" b="1" i="1">
              <a:solidFill>
                <a:srgbClr val="000000"/>
              </a:solidFill>
              <a:latin typeface="游ゴシック" panose="020B0400000000000000" pitchFamily="50" charset="-128"/>
            </a:endParaRPr>
          </a:p>
          <a:p>
            <a:pPr eaLnBrk="1" hangingPunct="1">
              <a:lnSpc>
                <a:spcPct val="100000"/>
              </a:lnSpc>
              <a:spcBef>
                <a:spcPct val="0"/>
              </a:spcBef>
              <a:buFontTx/>
              <a:buNone/>
            </a:pPr>
            <a:endParaRPr kumimoji="0" lang="ja-JP" altLang="en-US" sz="500" b="1" i="1">
              <a:solidFill>
                <a:srgbClr val="000000"/>
              </a:solidFill>
              <a:latin typeface="游ゴシック" panose="020B0400000000000000" pitchFamily="50" charset="-128"/>
            </a:endParaRPr>
          </a:p>
          <a:p>
            <a:pPr eaLnBrk="1" hangingPunct="1">
              <a:lnSpc>
                <a:spcPct val="100000"/>
              </a:lnSpc>
              <a:spcBef>
                <a:spcPct val="0"/>
              </a:spcBef>
              <a:buFontTx/>
              <a:buNone/>
            </a:pPr>
            <a:r>
              <a:rPr kumimoji="0" lang="en-US" altLang="ja-JP" sz="1200">
                <a:solidFill>
                  <a:srgbClr val="000000"/>
                </a:solidFill>
                <a:latin typeface="游ゴシック" panose="020B0400000000000000" pitchFamily="50" charset="-128"/>
              </a:rPr>
              <a:t>20</a:t>
            </a:r>
            <a:r>
              <a:rPr kumimoji="0" lang="ja-JP" altLang="en-US" sz="1200">
                <a:solidFill>
                  <a:srgbClr val="000000"/>
                </a:solidFill>
                <a:latin typeface="游ゴシック" panose="020B0400000000000000" pitchFamily="50" charset="-128"/>
              </a:rPr>
              <a:t>・</a:t>
            </a:r>
            <a:r>
              <a:rPr kumimoji="0" lang="en-US" altLang="ja-JP" sz="1200">
                <a:solidFill>
                  <a:srgbClr val="000000"/>
                </a:solidFill>
                <a:latin typeface="游ゴシック" panose="020B0400000000000000" pitchFamily="50" charset="-128"/>
              </a:rPr>
              <a:t>30</a:t>
            </a:r>
            <a:r>
              <a:rPr kumimoji="0" lang="ja-JP" altLang="en-US" sz="1200">
                <a:solidFill>
                  <a:srgbClr val="000000"/>
                </a:solidFill>
                <a:latin typeface="游ゴシック" panose="020B0400000000000000" pitchFamily="50" charset="-128"/>
              </a:rPr>
              <a:t>歳代女性および</a:t>
            </a:r>
            <a:r>
              <a:rPr kumimoji="0" lang="en-US" altLang="ja-JP" sz="1200">
                <a:solidFill>
                  <a:srgbClr val="000000"/>
                </a:solidFill>
                <a:latin typeface="游ゴシック" panose="020B0400000000000000" pitchFamily="50" charset="-128"/>
              </a:rPr>
              <a:t>30</a:t>
            </a:r>
            <a:r>
              <a:rPr kumimoji="0" lang="ja-JP" altLang="en-US" sz="1200">
                <a:solidFill>
                  <a:srgbClr val="000000"/>
                </a:solidFill>
                <a:latin typeface="游ゴシック" panose="020B0400000000000000" pitchFamily="50" charset="-128"/>
              </a:rPr>
              <a:t>代以降の男性を中心に、消費意欲が旺盛なアクティブ世代に支持されているサイト。</a:t>
            </a:r>
            <a:endParaRPr kumimoji="0" lang="en-US" altLang="ja-JP" sz="1200">
              <a:solidFill>
                <a:srgbClr val="000000"/>
              </a:solidFill>
              <a:latin typeface="游ゴシック" panose="020B0400000000000000" pitchFamily="50" charset="-128"/>
            </a:endParaRPr>
          </a:p>
          <a:p>
            <a:pPr eaLnBrk="1" hangingPunct="1">
              <a:lnSpc>
                <a:spcPct val="100000"/>
              </a:lnSpc>
              <a:spcBef>
                <a:spcPct val="0"/>
              </a:spcBef>
              <a:buFontTx/>
              <a:buNone/>
            </a:pPr>
            <a:r>
              <a:rPr kumimoji="0" lang="ja-JP" altLang="en-US" sz="1200">
                <a:solidFill>
                  <a:srgbClr val="000000"/>
                </a:solidFill>
                <a:latin typeface="游ゴシック" panose="020B0400000000000000" pitchFamily="50" charset="-128"/>
              </a:rPr>
              <a:t>地球の歩き方 編集部が魅力的な情報に仕上げてお届けします。</a:t>
            </a:r>
            <a:endParaRPr kumimoji="0" lang="en-US" altLang="ja-JP" sz="1200">
              <a:solidFill>
                <a:srgbClr val="000000"/>
              </a:solidFill>
              <a:latin typeface="游ゴシック" panose="020B0400000000000000" pitchFamily="50" charset="-128"/>
            </a:endParaRPr>
          </a:p>
        </p:txBody>
      </p:sp>
      <p:pic>
        <p:nvPicPr>
          <p:cNvPr id="45062" name="図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763" y="936625"/>
            <a:ext cx="23082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a:extLst>
              <a:ext uri="{FF2B5EF4-FFF2-40B4-BE49-F238E27FC236}">
                <a16:creationId xmlns:a16="http://schemas.microsoft.com/office/drawing/2014/main" id="{E17CD3CC-88C5-421A-B735-3D84361DD1D7}"/>
              </a:ext>
            </a:extLst>
          </p:cNvPr>
          <p:cNvSpPr txBox="1"/>
          <p:nvPr/>
        </p:nvSpPr>
        <p:spPr>
          <a:xfrm>
            <a:off x="7416800" y="979488"/>
            <a:ext cx="1901825" cy="254000"/>
          </a:xfrm>
          <a:prstGeom prst="rect">
            <a:avLst/>
          </a:prstGeom>
          <a:noFill/>
        </p:spPr>
        <p:txBody>
          <a:bodyPr>
            <a:spAutoFit/>
          </a:bodyPr>
          <a:lstStyle/>
          <a:p>
            <a:pPr defTabSz="457200" eaLnBrk="1" fontAlgn="auto" hangingPunct="1">
              <a:spcBef>
                <a:spcPts val="0"/>
              </a:spcBef>
              <a:spcAft>
                <a:spcPts val="0"/>
              </a:spcAft>
              <a:defRPr/>
            </a:pPr>
            <a:r>
              <a:rPr kumimoji="0" lang="en-US" altLang="ja-JP" sz="1050" dirty="0">
                <a:solidFill>
                  <a:prstClr val="black"/>
                </a:solidFill>
                <a:latin typeface="HGP創英角ｺﾞｼｯｸUB" panose="020B0900000000000000" pitchFamily="50" charset="-128"/>
                <a:ea typeface="HGP創英角ｺﾞｼｯｸUB" panose="020B0900000000000000" pitchFamily="50" charset="-128"/>
              </a:rPr>
              <a:t>https://www.gltjp.com/</a:t>
            </a:r>
          </a:p>
        </p:txBody>
      </p:sp>
      <p:pic>
        <p:nvPicPr>
          <p:cNvPr id="27" name="図 26" descr="グラフィカル ユーザー インターフェイス&#10;&#10;低い精度で自動的に生成された説明">
            <a:extLst>
              <a:ext uri="{FF2B5EF4-FFF2-40B4-BE49-F238E27FC236}">
                <a16:creationId xmlns:a16="http://schemas.microsoft.com/office/drawing/2014/main" id="{7D697B26-DE2D-42A4-9D6E-89D6AC37EFC4}"/>
              </a:ext>
            </a:extLst>
          </p:cNvPr>
          <p:cNvPicPr>
            <a:picLocks noChangeAspect="1"/>
          </p:cNvPicPr>
          <p:nvPr/>
        </p:nvPicPr>
        <p:blipFill rotWithShape="1">
          <a:blip r:embed="rId4"/>
          <a:srcRect/>
          <a:stretch/>
        </p:blipFill>
        <p:spPr>
          <a:xfrm>
            <a:off x="7694613" y="1214438"/>
            <a:ext cx="1071562" cy="2271712"/>
          </a:xfrm>
          <a:prstGeom prst="rect">
            <a:avLst/>
          </a:prstGeom>
          <a:ln>
            <a:solidFill>
              <a:schemeClr val="bg1">
                <a:lumMod val="75000"/>
              </a:schemeClr>
            </a:solidFill>
          </a:ln>
        </p:spPr>
      </p:pic>
      <p:sp>
        <p:nvSpPr>
          <p:cNvPr id="45065" name="テキスト ボックス 28"/>
          <p:cNvSpPr txBox="1">
            <a:spLocks noChangeArrowheads="1"/>
          </p:cNvSpPr>
          <p:nvPr/>
        </p:nvSpPr>
        <p:spPr bwMode="auto">
          <a:xfrm>
            <a:off x="4837113" y="1698625"/>
            <a:ext cx="25511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200" b="1" i="1">
                <a:solidFill>
                  <a:srgbClr val="000000"/>
                </a:solidFill>
                <a:latin typeface="游ゴシック" panose="020B0400000000000000" pitchFamily="50" charset="-128"/>
              </a:rPr>
              <a:t>多言語掲載でインバウンド再開への準備を今から！</a:t>
            </a:r>
            <a:endParaRPr kumimoji="0" lang="en-US" altLang="ja-JP" sz="1200" b="1" i="1">
              <a:solidFill>
                <a:srgbClr val="000000"/>
              </a:solidFill>
              <a:latin typeface="游ゴシック" panose="020B0400000000000000" pitchFamily="50" charset="-128"/>
            </a:endParaRPr>
          </a:p>
          <a:p>
            <a:pPr eaLnBrk="1" hangingPunct="1">
              <a:lnSpc>
                <a:spcPct val="100000"/>
              </a:lnSpc>
              <a:spcBef>
                <a:spcPct val="0"/>
              </a:spcBef>
              <a:buFontTx/>
              <a:buNone/>
            </a:pPr>
            <a:endParaRPr kumimoji="0" lang="ja-JP" altLang="en-US" sz="500" b="1" i="1">
              <a:solidFill>
                <a:srgbClr val="000000"/>
              </a:solidFill>
              <a:latin typeface="游ゴシック" panose="020B0400000000000000" pitchFamily="50" charset="-128"/>
            </a:endParaRPr>
          </a:p>
          <a:p>
            <a:pPr eaLnBrk="1" hangingPunct="1">
              <a:lnSpc>
                <a:spcPct val="100000"/>
              </a:lnSpc>
              <a:spcBef>
                <a:spcPct val="0"/>
              </a:spcBef>
              <a:buFontTx/>
              <a:buNone/>
            </a:pPr>
            <a:r>
              <a:rPr kumimoji="0" lang="en-US" altLang="ja-JP" sz="1200">
                <a:solidFill>
                  <a:srgbClr val="000000"/>
                </a:solidFill>
                <a:latin typeface="游ゴシック" panose="020B0400000000000000" pitchFamily="50" charset="-128"/>
              </a:rPr>
              <a:t>Google</a:t>
            </a:r>
            <a:r>
              <a:rPr kumimoji="0" lang="ja-JP" altLang="en-US" sz="1200">
                <a:solidFill>
                  <a:srgbClr val="000000"/>
                </a:solidFill>
                <a:latin typeface="游ゴシック" panose="020B0400000000000000" pitchFamily="50" charset="-128"/>
              </a:rPr>
              <a:t>で検索結果上位に表示される強みを持つ、多言語旅行情報サイト。日本全国への旅行関心層向けに、ガイドブック情報の掲載や、タイアップ記事としてまとめページやモデルルートを制作できます。</a:t>
            </a:r>
            <a:r>
              <a:rPr kumimoji="0" lang="ja-JP" altLang="en-US" sz="900">
                <a:solidFill>
                  <a:srgbClr val="000000"/>
                </a:solidFill>
                <a:latin typeface="游ゴシック" panose="020B0400000000000000" pitchFamily="50" charset="-128"/>
              </a:rPr>
              <a:t>（日本語・英語・繁体字・簡体字）</a:t>
            </a:r>
            <a:endParaRPr kumimoji="0" lang="en-US" altLang="ja-JP" sz="900">
              <a:solidFill>
                <a:srgbClr val="000000"/>
              </a:solidFill>
              <a:latin typeface="游ゴシック" panose="020B0400000000000000" pitchFamily="50" charset="-128"/>
            </a:endParaRPr>
          </a:p>
        </p:txBody>
      </p:sp>
      <p:sp>
        <p:nvSpPr>
          <p:cNvPr id="45066" name="テキスト ボックス 11"/>
          <p:cNvSpPr txBox="1">
            <a:spLocks noChangeArrowheads="1"/>
          </p:cNvSpPr>
          <p:nvPr/>
        </p:nvSpPr>
        <p:spPr bwMode="auto">
          <a:xfrm>
            <a:off x="120650" y="230188"/>
            <a:ext cx="5273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solidFill>
                  <a:srgbClr val="000000"/>
                </a:solidFill>
              </a:rPr>
              <a:t>地球の歩き方ホームページと</a:t>
            </a:r>
            <a:r>
              <a:rPr lang="en-US" altLang="ja-JP" sz="1600" b="1">
                <a:solidFill>
                  <a:srgbClr val="000000"/>
                </a:solidFill>
              </a:rPr>
              <a:t>GOOD</a:t>
            </a:r>
            <a:r>
              <a:rPr lang="ja-JP" altLang="en-US" sz="1600" b="1">
                <a:solidFill>
                  <a:srgbClr val="000000"/>
                </a:solidFill>
              </a:rPr>
              <a:t> </a:t>
            </a:r>
            <a:r>
              <a:rPr lang="en-US" altLang="ja-JP" sz="1600" b="1">
                <a:solidFill>
                  <a:srgbClr val="000000"/>
                </a:solidFill>
              </a:rPr>
              <a:t>LUCK</a:t>
            </a:r>
            <a:r>
              <a:rPr lang="ja-JP" altLang="en-US" sz="1600" b="1">
                <a:solidFill>
                  <a:srgbClr val="000000"/>
                </a:solidFill>
              </a:rPr>
              <a:t> </a:t>
            </a:r>
            <a:r>
              <a:rPr lang="en-US" altLang="ja-JP" sz="1600" b="1">
                <a:solidFill>
                  <a:srgbClr val="000000"/>
                </a:solidFill>
              </a:rPr>
              <a:t>TRIP</a:t>
            </a:r>
            <a:endParaRPr lang="ja-JP" altLang="en-US" sz="1600" b="1">
              <a:solidFill>
                <a:srgbClr val="000000"/>
              </a:solidFill>
            </a:endParaRPr>
          </a:p>
        </p:txBody>
      </p:sp>
      <p:sp>
        <p:nvSpPr>
          <p:cNvPr id="15" name="テキスト ボックス 14">
            <a:extLst>
              <a:ext uri="{FF2B5EF4-FFF2-40B4-BE49-F238E27FC236}">
                <a16:creationId xmlns:a16="http://schemas.microsoft.com/office/drawing/2014/main" id="{780D984B-7F6F-0598-8CD1-E721A926455A}"/>
              </a:ext>
            </a:extLst>
          </p:cNvPr>
          <p:cNvSpPr txBox="1"/>
          <p:nvPr/>
        </p:nvSpPr>
        <p:spPr>
          <a:xfrm>
            <a:off x="4927600" y="3529013"/>
            <a:ext cx="1003300" cy="215900"/>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月間</a:t>
            </a:r>
            <a:r>
              <a:rPr kumimoji="0" lang="en-US" altLang="ja-JP" kern="0" dirty="0">
                <a:solidFill>
                  <a:prstClr val="white"/>
                </a:solidFill>
                <a:latin typeface="Meiryo UI" panose="020B0604030504040204" pitchFamily="50" charset="-128"/>
                <a:ea typeface="Meiryo UI" panose="020B0604030504040204" pitchFamily="50" charset="-128"/>
              </a:rPr>
              <a:t>PV / UU</a:t>
            </a:r>
            <a:endParaRPr kumimoji="0" lang="ja-JP" altLang="en-US" kern="0" dirty="0">
              <a:solidFill>
                <a:prstClr val="white"/>
              </a:solidFill>
              <a:latin typeface="Meiryo UI" panose="020B0604030504040204" pitchFamily="50" charset="-128"/>
              <a:ea typeface="Meiryo UI" panose="020B0604030504040204" pitchFamily="50" charset="-128"/>
            </a:endParaRPr>
          </a:p>
        </p:txBody>
      </p:sp>
      <p:sp>
        <p:nvSpPr>
          <p:cNvPr id="45068" name="テキスト ボックス 17"/>
          <p:cNvSpPr txBox="1">
            <a:spLocks noChangeArrowheads="1"/>
          </p:cNvSpPr>
          <p:nvPr/>
        </p:nvSpPr>
        <p:spPr bwMode="auto">
          <a:xfrm>
            <a:off x="5934075" y="3490913"/>
            <a:ext cx="288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200">
                <a:solidFill>
                  <a:srgbClr val="404040"/>
                </a:solidFill>
                <a:latin typeface="Meiryo UI" panose="020B0604030504040204" pitchFamily="50" charset="-128"/>
                <a:ea typeface="Meiryo UI" panose="020B0604030504040204" pitchFamily="50" charset="-128"/>
              </a:rPr>
              <a:t>約</a:t>
            </a:r>
            <a:r>
              <a:rPr kumimoji="0" lang="en-US" altLang="ja-JP" sz="1200">
                <a:solidFill>
                  <a:srgbClr val="404040"/>
                </a:solidFill>
                <a:latin typeface="Meiryo UI" panose="020B0604030504040204" pitchFamily="50" charset="-128"/>
                <a:ea typeface="Meiryo UI" panose="020B0604030504040204" pitchFamily="50" charset="-128"/>
              </a:rPr>
              <a:t>2,000,000PV / </a:t>
            </a:r>
            <a:r>
              <a:rPr kumimoji="0" lang="ja-JP" altLang="en-US" sz="1200">
                <a:solidFill>
                  <a:srgbClr val="404040"/>
                </a:solidFill>
                <a:latin typeface="Meiryo UI" panose="020B0604030504040204" pitchFamily="50" charset="-128"/>
                <a:ea typeface="Meiryo UI" panose="020B0604030504040204" pitchFamily="50" charset="-128"/>
              </a:rPr>
              <a:t>約</a:t>
            </a:r>
            <a:r>
              <a:rPr kumimoji="0" lang="en-US" altLang="ja-JP" sz="1200">
                <a:solidFill>
                  <a:srgbClr val="404040"/>
                </a:solidFill>
                <a:latin typeface="Meiryo UI" panose="020B0604030504040204" pitchFamily="50" charset="-128"/>
                <a:ea typeface="Meiryo UI" panose="020B0604030504040204" pitchFamily="50" charset="-128"/>
              </a:rPr>
              <a:t>1,650,000UU </a:t>
            </a:r>
            <a:endParaRPr kumimoji="0" lang="ja-JP" altLang="en-US" sz="1200">
              <a:solidFill>
                <a:srgbClr val="40404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C42E2AA7-9CC0-F3CE-9F69-36D0228E83CF}"/>
              </a:ext>
            </a:extLst>
          </p:cNvPr>
          <p:cNvSpPr txBox="1"/>
          <p:nvPr/>
        </p:nvSpPr>
        <p:spPr>
          <a:xfrm>
            <a:off x="4927600" y="3879850"/>
            <a:ext cx="1003300" cy="214313"/>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平均滞在時間</a:t>
            </a:r>
          </a:p>
        </p:txBody>
      </p:sp>
      <p:sp>
        <p:nvSpPr>
          <p:cNvPr id="45070" name="Text Box 2"/>
          <p:cNvSpPr txBox="1">
            <a:spLocks noChangeArrowheads="1"/>
          </p:cNvSpPr>
          <p:nvPr/>
        </p:nvSpPr>
        <p:spPr bwMode="auto">
          <a:xfrm>
            <a:off x="4860925" y="4054475"/>
            <a:ext cx="20621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spcAft>
                <a:spcPts val="200"/>
              </a:spcAft>
              <a:buFontTx/>
              <a:buNone/>
            </a:pPr>
            <a:r>
              <a:rPr lang="en-US" altLang="ja-JP" sz="600">
                <a:solidFill>
                  <a:srgbClr val="404040"/>
                </a:solidFill>
                <a:latin typeface="Meiryo UI" panose="020B0604030504040204" pitchFamily="50" charset="-128"/>
                <a:ea typeface="Meiryo UI" panose="020B0604030504040204" pitchFamily="50" charset="-128"/>
              </a:rPr>
              <a:t>※</a:t>
            </a:r>
            <a:r>
              <a:rPr lang="ja-JP" altLang="en-US" sz="600">
                <a:solidFill>
                  <a:srgbClr val="404040"/>
                </a:solidFill>
                <a:latin typeface="Meiryo UI" panose="020B0604030504040204" pitchFamily="50" charset="-128"/>
                <a:ea typeface="Meiryo UI" panose="020B0604030504040204" pitchFamily="50" charset="-128"/>
              </a:rPr>
              <a:t>平均滞在時間の計測対象は全ページ</a:t>
            </a:r>
            <a:endParaRPr lang="en-US" altLang="ja-JP" sz="600">
              <a:solidFill>
                <a:srgbClr val="404040"/>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E78FD010-F24D-2842-38BB-49065B248D6A}"/>
              </a:ext>
            </a:extLst>
          </p:cNvPr>
          <p:cNvSpPr txBox="1"/>
          <p:nvPr/>
        </p:nvSpPr>
        <p:spPr>
          <a:xfrm>
            <a:off x="4927600" y="4254500"/>
            <a:ext cx="1003300" cy="215900"/>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a:solidFill>
                  <a:prstClr val="white"/>
                </a:solidFill>
                <a:latin typeface="Meiryo UI" panose="020B0604030504040204" pitchFamily="50" charset="-128"/>
                <a:ea typeface="Meiryo UI" panose="020B0604030504040204" pitchFamily="50" charset="-128"/>
              </a:rPr>
              <a:t>掲載言語</a:t>
            </a:r>
            <a:endParaRPr kumimoji="0" lang="ja-JP" altLang="en-US" kern="0" dirty="0">
              <a:solidFill>
                <a:prstClr val="white"/>
              </a:solidFill>
              <a:latin typeface="Meiryo UI" panose="020B0604030504040204" pitchFamily="50" charset="-128"/>
              <a:ea typeface="Meiryo UI" panose="020B0604030504040204" pitchFamily="50" charset="-128"/>
            </a:endParaRPr>
          </a:p>
        </p:txBody>
      </p:sp>
      <p:sp>
        <p:nvSpPr>
          <p:cNvPr id="45072" name="Text Box 2"/>
          <p:cNvSpPr txBox="1">
            <a:spLocks noChangeArrowheads="1"/>
          </p:cNvSpPr>
          <p:nvPr/>
        </p:nvSpPr>
        <p:spPr bwMode="auto">
          <a:xfrm>
            <a:off x="4892675" y="4467225"/>
            <a:ext cx="297180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spcAft>
                <a:spcPts val="200"/>
              </a:spcAft>
              <a:buFontTx/>
              <a:buNone/>
            </a:pPr>
            <a:r>
              <a:rPr lang="en-US" altLang="ja-JP" sz="600">
                <a:solidFill>
                  <a:srgbClr val="404040"/>
                </a:solidFill>
                <a:latin typeface="Meiryo UI" panose="020B0604030504040204" pitchFamily="50" charset="-128"/>
                <a:ea typeface="Meiryo UI" panose="020B0604030504040204" pitchFamily="50" charset="-128"/>
              </a:rPr>
              <a:t>※</a:t>
            </a:r>
            <a:r>
              <a:rPr lang="ja-JP" altLang="en-US" sz="600">
                <a:solidFill>
                  <a:srgbClr val="404040"/>
                </a:solidFill>
                <a:latin typeface="Meiryo UI" panose="020B0604030504040204" pitchFamily="50" charset="-128"/>
                <a:ea typeface="Meiryo UI" panose="020B0604030504040204" pitchFamily="50" charset="-128"/>
              </a:rPr>
              <a:t>上記</a:t>
            </a:r>
            <a:r>
              <a:rPr lang="en-US" altLang="ja-JP" sz="600">
                <a:solidFill>
                  <a:srgbClr val="404040"/>
                </a:solidFill>
                <a:latin typeface="Meiryo UI" panose="020B0604030504040204" pitchFamily="50" charset="-128"/>
                <a:ea typeface="Meiryo UI" panose="020B0604030504040204" pitchFamily="50" charset="-128"/>
              </a:rPr>
              <a:t>4</a:t>
            </a:r>
            <a:r>
              <a:rPr lang="ja-JP" altLang="en-US" sz="600">
                <a:solidFill>
                  <a:srgbClr val="404040"/>
                </a:solidFill>
                <a:latin typeface="Meiryo UI" panose="020B0604030504040204" pitchFamily="50" charset="-128"/>
                <a:ea typeface="Meiryo UI" panose="020B0604030504040204" pitchFamily="50" charset="-128"/>
              </a:rPr>
              <a:t>言語を基本とし、別途韓国語等も可能。</a:t>
            </a:r>
            <a:endParaRPr lang="en-US" altLang="ja-JP" sz="600">
              <a:solidFill>
                <a:srgbClr val="404040"/>
              </a:solidFill>
              <a:latin typeface="Meiryo UI" panose="020B0604030504040204" pitchFamily="50" charset="-128"/>
              <a:ea typeface="Meiryo UI" panose="020B0604030504040204" pitchFamily="50" charset="-128"/>
            </a:endParaRPr>
          </a:p>
        </p:txBody>
      </p:sp>
      <p:sp>
        <p:nvSpPr>
          <p:cNvPr id="45073" name="テキスト ボックス 34"/>
          <p:cNvSpPr txBox="1">
            <a:spLocks noChangeArrowheads="1"/>
          </p:cNvSpPr>
          <p:nvPr/>
        </p:nvSpPr>
        <p:spPr bwMode="auto">
          <a:xfrm>
            <a:off x="5943600" y="3803650"/>
            <a:ext cx="1268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en-US" altLang="ja-JP" sz="1200">
                <a:solidFill>
                  <a:srgbClr val="41342F"/>
                </a:solidFill>
                <a:latin typeface="Meiryo UI" panose="020B0604030504040204" pitchFamily="50" charset="-128"/>
                <a:ea typeface="Meiryo UI" panose="020B0604030504040204" pitchFamily="50" charset="-128"/>
              </a:rPr>
              <a:t>2</a:t>
            </a:r>
            <a:r>
              <a:rPr kumimoji="0" lang="ja-JP" altLang="en-US" sz="1200">
                <a:solidFill>
                  <a:srgbClr val="41342F"/>
                </a:solidFill>
                <a:latin typeface="Meiryo UI" panose="020B0604030504040204" pitchFamily="50" charset="-128"/>
                <a:ea typeface="Meiryo UI" panose="020B0604030504040204" pitchFamily="50" charset="-128"/>
              </a:rPr>
              <a:t>分</a:t>
            </a:r>
            <a:r>
              <a:rPr kumimoji="0" lang="en-US" altLang="ja-JP" sz="1200">
                <a:solidFill>
                  <a:srgbClr val="41342F"/>
                </a:solidFill>
                <a:latin typeface="Meiryo UI" panose="020B0604030504040204" pitchFamily="50" charset="-128"/>
                <a:ea typeface="Meiryo UI" panose="020B0604030504040204" pitchFamily="50" charset="-128"/>
              </a:rPr>
              <a:t>40</a:t>
            </a:r>
            <a:r>
              <a:rPr kumimoji="0" lang="ja-JP" altLang="en-US" sz="1200">
                <a:solidFill>
                  <a:srgbClr val="41342F"/>
                </a:solidFill>
                <a:latin typeface="Meiryo UI" panose="020B0604030504040204" pitchFamily="50" charset="-128"/>
                <a:ea typeface="Meiryo UI" panose="020B0604030504040204" pitchFamily="50" charset="-128"/>
              </a:rPr>
              <a:t>秒</a:t>
            </a:r>
            <a:r>
              <a:rPr kumimoji="0" lang="en-US" altLang="ja-JP" sz="1200">
                <a:solidFill>
                  <a:srgbClr val="41342F"/>
                </a:solidFill>
                <a:latin typeface="Meiryo UI" panose="020B0604030504040204" pitchFamily="50" charset="-128"/>
                <a:ea typeface="Meiryo UI" panose="020B0604030504040204" pitchFamily="50" charset="-128"/>
              </a:rPr>
              <a:t>!</a:t>
            </a:r>
            <a:endParaRPr kumimoji="0" lang="ja-JP" altLang="en-US" sz="1200">
              <a:solidFill>
                <a:srgbClr val="41342F"/>
              </a:solidFill>
              <a:latin typeface="Meiryo UI" panose="020B0604030504040204" pitchFamily="50" charset="-128"/>
              <a:ea typeface="Meiryo UI" panose="020B0604030504040204" pitchFamily="50" charset="-128"/>
            </a:endParaRPr>
          </a:p>
        </p:txBody>
      </p:sp>
      <p:sp>
        <p:nvSpPr>
          <p:cNvPr id="45074" name="テキスト ボックス 35"/>
          <p:cNvSpPr txBox="1">
            <a:spLocks noChangeArrowheads="1"/>
          </p:cNvSpPr>
          <p:nvPr/>
        </p:nvSpPr>
        <p:spPr bwMode="auto">
          <a:xfrm>
            <a:off x="5942013" y="4257675"/>
            <a:ext cx="2278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000">
                <a:solidFill>
                  <a:srgbClr val="404040"/>
                </a:solidFill>
                <a:latin typeface="Meiryo UI" panose="020B0604030504040204" pitchFamily="50" charset="-128"/>
                <a:ea typeface="Meiryo UI" panose="020B0604030504040204" pitchFamily="50" charset="-128"/>
              </a:rPr>
              <a:t>英語・繁体字・簡体字・日本語</a:t>
            </a:r>
            <a:endParaRPr kumimoji="0" lang="en-US" altLang="ja-JP" sz="1000">
              <a:solidFill>
                <a:srgbClr val="404040"/>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3ABB5A9E-8549-5C64-2A9C-C44CC2E3DA48}"/>
              </a:ext>
            </a:extLst>
          </p:cNvPr>
          <p:cNvSpPr txBox="1"/>
          <p:nvPr/>
        </p:nvSpPr>
        <p:spPr>
          <a:xfrm>
            <a:off x="4922838" y="4673600"/>
            <a:ext cx="1385887" cy="214313"/>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国籍別ユーザー比率</a:t>
            </a:r>
          </a:p>
        </p:txBody>
      </p:sp>
      <p:grpSp>
        <p:nvGrpSpPr>
          <p:cNvPr id="45076" name="グループ化 37"/>
          <p:cNvGrpSpPr>
            <a:grpSpLocks/>
          </p:cNvGrpSpPr>
          <p:nvPr/>
        </p:nvGrpSpPr>
        <p:grpSpPr bwMode="auto">
          <a:xfrm>
            <a:off x="5788025" y="5049838"/>
            <a:ext cx="1943100" cy="1403350"/>
            <a:chOff x="2409102" y="3460295"/>
            <a:chExt cx="3486484" cy="2484836"/>
          </a:xfrm>
        </p:grpSpPr>
        <p:pic>
          <p:nvPicPr>
            <p:cNvPr id="45098" name="図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9792" y="3460295"/>
              <a:ext cx="280579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9" name="図 39"/>
            <p:cNvPicPr>
              <a:picLocks noChangeAspect="1"/>
            </p:cNvPicPr>
            <p:nvPr/>
          </p:nvPicPr>
          <p:blipFill>
            <a:blip r:embed="rId6">
              <a:extLst>
                <a:ext uri="{28A0092B-C50C-407E-A947-70E740481C1C}">
                  <a14:useLocalDpi xmlns:a14="http://schemas.microsoft.com/office/drawing/2010/main" val="0"/>
                </a:ext>
              </a:extLst>
            </a:blip>
            <a:srcRect l="10201" t="18279" r="10410" b="71542"/>
            <a:stretch>
              <a:fillRect/>
            </a:stretch>
          </p:blipFill>
          <p:spPr bwMode="auto">
            <a:xfrm>
              <a:off x="3882135" y="5000814"/>
              <a:ext cx="623829" cy="9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0" name="図 4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9102" y="4872275"/>
              <a:ext cx="1361596" cy="10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1" name="図 41"/>
            <p:cNvPicPr>
              <a:picLocks noChangeAspect="1"/>
            </p:cNvPicPr>
            <p:nvPr/>
          </p:nvPicPr>
          <p:blipFill>
            <a:blip r:embed="rId8">
              <a:extLst>
                <a:ext uri="{28A0092B-C50C-407E-A947-70E740481C1C}">
                  <a14:useLocalDpi xmlns:a14="http://schemas.microsoft.com/office/drawing/2010/main" val="0"/>
                </a:ext>
              </a:extLst>
            </a:blip>
            <a:srcRect l="4456" t="18279" r="10410" b="26331"/>
            <a:stretch>
              <a:fillRect/>
            </a:stretch>
          </p:blipFill>
          <p:spPr bwMode="auto">
            <a:xfrm>
              <a:off x="4624621" y="5132429"/>
              <a:ext cx="1039084" cy="27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2" name="図 42"/>
            <p:cNvPicPr>
              <a:picLocks noChangeAspect="1"/>
            </p:cNvPicPr>
            <p:nvPr/>
          </p:nvPicPr>
          <p:blipFill>
            <a:blip r:embed="rId6">
              <a:extLst>
                <a:ext uri="{28A0092B-C50C-407E-A947-70E740481C1C}">
                  <a14:useLocalDpi xmlns:a14="http://schemas.microsoft.com/office/drawing/2010/main" val="0"/>
                </a:ext>
              </a:extLst>
            </a:blip>
            <a:srcRect l="10201" t="18279" r="10410" b="71542"/>
            <a:stretch>
              <a:fillRect/>
            </a:stretch>
          </p:blipFill>
          <p:spPr bwMode="auto">
            <a:xfrm>
              <a:off x="4745962" y="4973932"/>
              <a:ext cx="1062612" cy="15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3" name="図 43"/>
            <p:cNvPicPr>
              <a:picLocks noChangeAspect="1"/>
            </p:cNvPicPr>
            <p:nvPr/>
          </p:nvPicPr>
          <p:blipFill>
            <a:blip r:embed="rId9">
              <a:extLst>
                <a:ext uri="{28A0092B-C50C-407E-A947-70E740481C1C}">
                  <a14:useLocalDpi xmlns:a14="http://schemas.microsoft.com/office/drawing/2010/main" val="0"/>
                </a:ext>
              </a:extLst>
            </a:blip>
            <a:srcRect l="8965" t="26630" r="9216" b="19438"/>
            <a:stretch>
              <a:fillRect/>
            </a:stretch>
          </p:blipFill>
          <p:spPr bwMode="auto">
            <a:xfrm>
              <a:off x="3794627" y="4868134"/>
              <a:ext cx="864323" cy="1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77" name="テキスト ボックス 44"/>
          <p:cNvSpPr txBox="1">
            <a:spLocks noChangeArrowheads="1"/>
          </p:cNvSpPr>
          <p:nvPr/>
        </p:nvSpPr>
        <p:spPr bwMode="auto">
          <a:xfrm>
            <a:off x="4957763" y="5349875"/>
            <a:ext cx="1103312" cy="200025"/>
          </a:xfrm>
          <a:prstGeom prst="rect">
            <a:avLst/>
          </a:prstGeom>
          <a:solidFill>
            <a:schemeClr val="bg1"/>
          </a:solidFill>
          <a:ln w="9525">
            <a:solidFill>
              <a:srgbClr val="2F5597"/>
            </a:solidFill>
            <a:miter lim="800000"/>
            <a:headEnd/>
            <a:tailEnd/>
          </a:ln>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b="1">
                <a:solidFill>
                  <a:srgbClr val="000000"/>
                </a:solidFill>
              </a:rPr>
              <a:t>簡体字のユーザー </a:t>
            </a:r>
            <a:r>
              <a:rPr lang="en-US" altLang="ja-JP" sz="700" b="1">
                <a:solidFill>
                  <a:srgbClr val="000000"/>
                </a:solidFill>
              </a:rPr>
              <a:t>3.6%</a:t>
            </a:r>
            <a:endParaRPr lang="ja-JP" altLang="en-US" sz="700" b="1">
              <a:solidFill>
                <a:srgbClr val="000000"/>
              </a:solidFill>
            </a:endParaRPr>
          </a:p>
        </p:txBody>
      </p:sp>
      <p:sp>
        <p:nvSpPr>
          <p:cNvPr id="45078" name="テキスト ボックス 45"/>
          <p:cNvSpPr txBox="1">
            <a:spLocks noChangeArrowheads="1"/>
          </p:cNvSpPr>
          <p:nvPr/>
        </p:nvSpPr>
        <p:spPr bwMode="auto">
          <a:xfrm>
            <a:off x="4940300" y="5621338"/>
            <a:ext cx="1284288" cy="215900"/>
          </a:xfrm>
          <a:prstGeom prst="rect">
            <a:avLst/>
          </a:prstGeom>
          <a:solidFill>
            <a:schemeClr val="bg1"/>
          </a:solidFill>
          <a:ln w="9525">
            <a:solidFill>
              <a:srgbClr val="70AD47"/>
            </a:solidFill>
            <a:miter lim="800000"/>
            <a:headEnd/>
            <a:tailEnd/>
          </a:ln>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b="1">
                <a:solidFill>
                  <a:srgbClr val="000000"/>
                </a:solidFill>
              </a:rPr>
              <a:t>英語圏のユーザー </a:t>
            </a:r>
            <a:r>
              <a:rPr lang="en-US" altLang="ja-JP" sz="800" b="1">
                <a:solidFill>
                  <a:srgbClr val="000000"/>
                </a:solidFill>
              </a:rPr>
              <a:t>11.9%</a:t>
            </a:r>
            <a:endParaRPr lang="ja-JP" altLang="en-US" sz="800" b="1">
              <a:solidFill>
                <a:srgbClr val="000000"/>
              </a:solidFill>
            </a:endParaRPr>
          </a:p>
        </p:txBody>
      </p:sp>
      <p:sp>
        <p:nvSpPr>
          <p:cNvPr id="45079" name="テキスト ボックス 46"/>
          <p:cNvSpPr txBox="1">
            <a:spLocks noChangeArrowheads="1"/>
          </p:cNvSpPr>
          <p:nvPr/>
        </p:nvSpPr>
        <p:spPr bwMode="auto">
          <a:xfrm>
            <a:off x="4957763" y="5083175"/>
            <a:ext cx="1149350" cy="200025"/>
          </a:xfrm>
          <a:prstGeom prst="rect">
            <a:avLst/>
          </a:prstGeom>
          <a:solidFill>
            <a:schemeClr val="bg1"/>
          </a:solidFill>
          <a:ln w="9525">
            <a:solidFill>
              <a:schemeClr val="accent1"/>
            </a:solidFill>
            <a:miter lim="800000"/>
            <a:headEnd/>
            <a:tailEnd/>
          </a:ln>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b="1">
                <a:solidFill>
                  <a:srgbClr val="000000"/>
                </a:solidFill>
              </a:rPr>
              <a:t>繁体字のユーザー </a:t>
            </a:r>
            <a:r>
              <a:rPr lang="en-US" altLang="ja-JP" sz="700" b="1">
                <a:solidFill>
                  <a:srgbClr val="000000"/>
                </a:solidFill>
              </a:rPr>
              <a:t>79.4%</a:t>
            </a:r>
            <a:endParaRPr lang="ja-JP" altLang="en-US" sz="700" b="1">
              <a:solidFill>
                <a:srgbClr val="000000"/>
              </a:solidFill>
            </a:endParaRPr>
          </a:p>
        </p:txBody>
      </p:sp>
      <p:sp>
        <p:nvSpPr>
          <p:cNvPr id="48" name="テキスト ボックス 47">
            <a:extLst>
              <a:ext uri="{FF2B5EF4-FFF2-40B4-BE49-F238E27FC236}">
                <a16:creationId xmlns:a16="http://schemas.microsoft.com/office/drawing/2014/main" id="{780D984B-7F6F-0598-8CD1-E721A926455A}"/>
              </a:ext>
            </a:extLst>
          </p:cNvPr>
          <p:cNvSpPr txBox="1"/>
          <p:nvPr/>
        </p:nvSpPr>
        <p:spPr>
          <a:xfrm>
            <a:off x="277813" y="3503613"/>
            <a:ext cx="1003300" cy="215900"/>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月間</a:t>
            </a:r>
            <a:r>
              <a:rPr kumimoji="0" lang="en-US" altLang="ja-JP" kern="0" dirty="0">
                <a:solidFill>
                  <a:prstClr val="white"/>
                </a:solidFill>
                <a:latin typeface="Meiryo UI" panose="020B0604030504040204" pitchFamily="50" charset="-128"/>
                <a:ea typeface="Meiryo UI" panose="020B0604030504040204" pitchFamily="50" charset="-128"/>
              </a:rPr>
              <a:t>PV</a:t>
            </a:r>
            <a:endParaRPr kumimoji="0" lang="ja-JP" altLang="en-US" kern="0" dirty="0">
              <a:solidFill>
                <a:prstClr val="white"/>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BBDCEAA6-472C-D2F0-8760-2730BF97C173}"/>
              </a:ext>
            </a:extLst>
          </p:cNvPr>
          <p:cNvSpPr txBox="1"/>
          <p:nvPr/>
        </p:nvSpPr>
        <p:spPr>
          <a:xfrm>
            <a:off x="1284288" y="3478213"/>
            <a:ext cx="2546350" cy="277812"/>
          </a:xfrm>
          <a:prstGeom prst="rect">
            <a:avLst/>
          </a:prstGeom>
          <a:noFill/>
        </p:spPr>
        <p:txBody>
          <a:bodyPr lIns="36000" rIns="36000">
            <a:spAutoFit/>
          </a:bodyPr>
          <a:lstStyle/>
          <a:p>
            <a:pPr defTabSz="457200" eaLnBrk="1" fontAlgn="auto" hangingPunct="1">
              <a:spcBef>
                <a:spcPts val="0"/>
              </a:spcBef>
              <a:spcAft>
                <a:spcPts val="0"/>
              </a:spcAft>
              <a:defRPr/>
            </a:pPr>
            <a:r>
              <a:rPr kumimoji="0" lang="ja-JP" altLang="en-US" sz="1200" dirty="0">
                <a:solidFill>
                  <a:prstClr val="black">
                    <a:lumMod val="75000"/>
                    <a:lumOff val="25000"/>
                  </a:prstClr>
                </a:solidFill>
                <a:latin typeface="Meiryo UI" panose="020B0604030504040204" pitchFamily="50" charset="-128"/>
                <a:ea typeface="Meiryo UI" panose="020B0604030504040204" pitchFamily="50" charset="-128"/>
              </a:rPr>
              <a:t>約</a:t>
            </a:r>
            <a:r>
              <a:rPr kumimoji="0" lang="en-US" altLang="ja-JP" sz="1200" dirty="0">
                <a:solidFill>
                  <a:prstClr val="black">
                    <a:lumMod val="75000"/>
                    <a:lumOff val="25000"/>
                  </a:prstClr>
                </a:solidFill>
                <a:latin typeface="Meiryo UI" panose="020B0604030504040204" pitchFamily="50" charset="-128"/>
                <a:ea typeface="Meiryo UI" panose="020B0604030504040204" pitchFamily="50" charset="-128"/>
              </a:rPr>
              <a:t>3,000,000PV / </a:t>
            </a:r>
            <a:r>
              <a:rPr kumimoji="0" lang="ja-JP" altLang="en-US" sz="1200" dirty="0">
                <a:solidFill>
                  <a:prstClr val="black">
                    <a:lumMod val="75000"/>
                    <a:lumOff val="25000"/>
                  </a:prstClr>
                </a:solidFill>
                <a:latin typeface="Meiryo UI" panose="020B0604030504040204" pitchFamily="50" charset="-128"/>
                <a:ea typeface="Meiryo UI" panose="020B0604030504040204" pitchFamily="50" charset="-128"/>
              </a:rPr>
              <a:t>約</a:t>
            </a:r>
            <a:r>
              <a:rPr kumimoji="0" lang="en-US" altLang="ja-JP" sz="1200" dirty="0">
                <a:solidFill>
                  <a:prstClr val="black">
                    <a:lumMod val="75000"/>
                    <a:lumOff val="25000"/>
                  </a:prstClr>
                </a:solidFill>
                <a:latin typeface="Meiryo UI" panose="020B0604030504040204" pitchFamily="50" charset="-128"/>
                <a:ea typeface="Meiryo UI" panose="020B0604030504040204" pitchFamily="50" charset="-128"/>
              </a:rPr>
              <a:t>1,150,000UU</a:t>
            </a:r>
            <a:endParaRPr kumimoji="0" lang="ja-JP" altLang="en-US" sz="1050" dirty="0">
              <a:solidFill>
                <a:prstClr val="black">
                  <a:lumMod val="75000"/>
                  <a:lumOff val="25000"/>
                </a:prstClr>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E78FD010-F24D-2842-38BB-49065B248D6A}"/>
              </a:ext>
            </a:extLst>
          </p:cNvPr>
          <p:cNvSpPr txBox="1"/>
          <p:nvPr/>
        </p:nvSpPr>
        <p:spPr>
          <a:xfrm>
            <a:off x="277813" y="4229100"/>
            <a:ext cx="1003300" cy="214313"/>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掲載言語</a:t>
            </a:r>
          </a:p>
        </p:txBody>
      </p:sp>
      <p:sp>
        <p:nvSpPr>
          <p:cNvPr id="45083" name="テキスト ボックス 50"/>
          <p:cNvSpPr txBox="1">
            <a:spLocks noChangeArrowheads="1"/>
          </p:cNvSpPr>
          <p:nvPr/>
        </p:nvSpPr>
        <p:spPr bwMode="auto">
          <a:xfrm>
            <a:off x="1292225" y="4230688"/>
            <a:ext cx="6619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000">
                <a:solidFill>
                  <a:srgbClr val="404040"/>
                </a:solidFill>
                <a:latin typeface="Meiryo UI" panose="020B0604030504040204" pitchFamily="50" charset="-128"/>
                <a:ea typeface="Meiryo UI" panose="020B0604030504040204" pitchFamily="50" charset="-128"/>
              </a:rPr>
              <a:t>日本語</a:t>
            </a:r>
            <a:endParaRPr kumimoji="0" lang="en-US" altLang="ja-JP" sz="1000">
              <a:solidFill>
                <a:srgbClr val="404040"/>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3ABB5A9E-8549-5C64-2A9C-C44CC2E3DA48}"/>
              </a:ext>
            </a:extLst>
          </p:cNvPr>
          <p:cNvSpPr txBox="1"/>
          <p:nvPr/>
        </p:nvSpPr>
        <p:spPr>
          <a:xfrm>
            <a:off x="273050" y="4616450"/>
            <a:ext cx="1001713" cy="215900"/>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年代・男女比</a:t>
            </a:r>
          </a:p>
        </p:txBody>
      </p:sp>
      <p:sp>
        <p:nvSpPr>
          <p:cNvPr id="53" name="テキスト ボックス 52">
            <a:extLst>
              <a:ext uri="{FF2B5EF4-FFF2-40B4-BE49-F238E27FC236}">
                <a16:creationId xmlns:a16="http://schemas.microsoft.com/office/drawing/2014/main" id="{C42E2AA7-9CC0-F3CE-9F69-36D0228E83CF}"/>
              </a:ext>
            </a:extLst>
          </p:cNvPr>
          <p:cNvSpPr txBox="1"/>
          <p:nvPr/>
        </p:nvSpPr>
        <p:spPr>
          <a:xfrm>
            <a:off x="271463" y="3865563"/>
            <a:ext cx="1003300" cy="215900"/>
          </a:xfrm>
          <a:prstGeom prst="rect">
            <a:avLst/>
          </a:prstGeom>
          <a:solidFill>
            <a:schemeClr val="tx1">
              <a:lumMod val="75000"/>
              <a:lumOff val="25000"/>
            </a:schemeClr>
          </a:solidFill>
          <a:ln>
            <a:noFill/>
          </a:ln>
        </p:spPr>
        <p:txBody>
          <a:bodyPr>
            <a:spAutoFit/>
          </a:bodyPr>
          <a:lstStyle/>
          <a:p>
            <a:pPr algn="ctr" eaLnBrk="1" fontAlgn="auto" hangingPunct="1">
              <a:spcBef>
                <a:spcPts val="0"/>
              </a:spcBef>
              <a:spcAft>
                <a:spcPts val="0"/>
              </a:spcAft>
              <a:defRPr/>
            </a:pPr>
            <a:r>
              <a:rPr kumimoji="0" lang="ja-JP" altLang="en-US" kern="0" dirty="0">
                <a:solidFill>
                  <a:prstClr val="white"/>
                </a:solidFill>
                <a:latin typeface="Meiryo UI" panose="020B0604030504040204" pitchFamily="50" charset="-128"/>
                <a:ea typeface="Meiryo UI" panose="020B0604030504040204" pitchFamily="50" charset="-128"/>
              </a:rPr>
              <a:t>ユーザー男女比</a:t>
            </a:r>
          </a:p>
        </p:txBody>
      </p:sp>
      <p:sp>
        <p:nvSpPr>
          <p:cNvPr id="45086" name="Text Box 2"/>
          <p:cNvSpPr txBox="1">
            <a:spLocks noChangeArrowheads="1"/>
          </p:cNvSpPr>
          <p:nvPr/>
        </p:nvSpPr>
        <p:spPr bwMode="auto">
          <a:xfrm>
            <a:off x="4873625" y="3709988"/>
            <a:ext cx="912813"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600">
                <a:solidFill>
                  <a:srgbClr val="404040"/>
                </a:solidFill>
                <a:latin typeface="Meiryo UI" panose="020B0604030504040204" pitchFamily="50" charset="-128"/>
                <a:ea typeface="Meiryo UI" panose="020B0604030504040204" pitchFamily="50" charset="-128"/>
              </a:rPr>
              <a:t>※2023</a:t>
            </a:r>
            <a:r>
              <a:rPr lang="ja-JP" altLang="en-US" sz="600">
                <a:solidFill>
                  <a:srgbClr val="404040"/>
                </a:solidFill>
                <a:latin typeface="Meiryo UI" panose="020B0604030504040204" pitchFamily="50" charset="-128"/>
                <a:ea typeface="Meiryo UI" panose="020B0604030504040204" pitchFamily="50" charset="-128"/>
              </a:rPr>
              <a:t>年</a:t>
            </a:r>
            <a:r>
              <a:rPr lang="en-US" altLang="ja-JP" sz="600">
                <a:solidFill>
                  <a:srgbClr val="404040"/>
                </a:solidFill>
                <a:latin typeface="Meiryo UI" panose="020B0604030504040204" pitchFamily="50" charset="-128"/>
                <a:ea typeface="Meiryo UI" panose="020B0604030504040204" pitchFamily="50" charset="-128"/>
              </a:rPr>
              <a:t>2</a:t>
            </a:r>
            <a:r>
              <a:rPr lang="ja-JP" altLang="en-US" sz="600">
                <a:solidFill>
                  <a:srgbClr val="404040"/>
                </a:solidFill>
                <a:latin typeface="Meiryo UI" panose="020B0604030504040204" pitchFamily="50" charset="-128"/>
                <a:ea typeface="Meiryo UI" panose="020B0604030504040204" pitchFamily="50" charset="-128"/>
              </a:rPr>
              <a:t>月時点</a:t>
            </a:r>
            <a:endParaRPr lang="en-US" altLang="ja-JP" sz="700">
              <a:solidFill>
                <a:srgbClr val="404040"/>
              </a:solidFill>
              <a:latin typeface="Meiryo UI" panose="020B0604030504040204" pitchFamily="50" charset="-128"/>
              <a:ea typeface="Meiryo UI" panose="020B0604030504040204" pitchFamily="50" charset="-128"/>
            </a:endParaRPr>
          </a:p>
        </p:txBody>
      </p:sp>
      <p:sp>
        <p:nvSpPr>
          <p:cNvPr id="45087" name="Text Box 2"/>
          <p:cNvSpPr txBox="1">
            <a:spLocks noChangeArrowheads="1"/>
          </p:cNvSpPr>
          <p:nvPr/>
        </p:nvSpPr>
        <p:spPr bwMode="auto">
          <a:xfrm>
            <a:off x="212725" y="3683000"/>
            <a:ext cx="9144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600">
                <a:solidFill>
                  <a:srgbClr val="7F7F7F"/>
                </a:solidFill>
                <a:latin typeface="Meiryo UI" panose="020B0604030504040204" pitchFamily="50" charset="-128"/>
                <a:ea typeface="Meiryo UI" panose="020B0604030504040204" pitchFamily="50" charset="-128"/>
              </a:rPr>
              <a:t>※2023</a:t>
            </a:r>
            <a:r>
              <a:rPr lang="ja-JP" altLang="en-US" sz="600">
                <a:solidFill>
                  <a:srgbClr val="7F7F7F"/>
                </a:solidFill>
                <a:latin typeface="Meiryo UI" panose="020B0604030504040204" pitchFamily="50" charset="-128"/>
                <a:ea typeface="Meiryo UI" panose="020B0604030504040204" pitchFamily="50" charset="-128"/>
              </a:rPr>
              <a:t>年</a:t>
            </a:r>
            <a:r>
              <a:rPr lang="en-US" altLang="ja-JP" sz="600">
                <a:solidFill>
                  <a:srgbClr val="7F7F7F"/>
                </a:solidFill>
                <a:latin typeface="Meiryo UI" panose="020B0604030504040204" pitchFamily="50" charset="-128"/>
                <a:ea typeface="Meiryo UI" panose="020B0604030504040204" pitchFamily="50" charset="-128"/>
              </a:rPr>
              <a:t>1</a:t>
            </a:r>
            <a:r>
              <a:rPr lang="ja-JP" altLang="en-US" sz="600">
                <a:solidFill>
                  <a:srgbClr val="7F7F7F"/>
                </a:solidFill>
                <a:latin typeface="Meiryo UI" panose="020B0604030504040204" pitchFamily="50" charset="-128"/>
                <a:ea typeface="Meiryo UI" panose="020B0604030504040204" pitchFamily="50" charset="-128"/>
              </a:rPr>
              <a:t>月時点</a:t>
            </a:r>
            <a:endParaRPr lang="en-US" altLang="ja-JP" sz="700">
              <a:solidFill>
                <a:srgbClr val="7F7F7F"/>
              </a:solidFill>
              <a:latin typeface="Meiryo UI" panose="020B0604030504040204" pitchFamily="50" charset="-128"/>
              <a:ea typeface="Meiryo UI" panose="020B0604030504040204" pitchFamily="50" charset="-128"/>
            </a:endParaRPr>
          </a:p>
        </p:txBody>
      </p:sp>
      <p:sp>
        <p:nvSpPr>
          <p:cNvPr id="45088" name="Text Box 50"/>
          <p:cNvSpPr txBox="1">
            <a:spLocks noChangeArrowheads="1"/>
          </p:cNvSpPr>
          <p:nvPr/>
        </p:nvSpPr>
        <p:spPr bwMode="auto">
          <a:xfrm>
            <a:off x="3421063" y="5908675"/>
            <a:ext cx="126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rPr>
              <a:t>■調査概要</a:t>
            </a:r>
          </a:p>
          <a:p>
            <a:pPr eaLnBrk="1" hangingPunct="1">
              <a:lnSpc>
                <a:spcPct val="100000"/>
              </a:lnSpc>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rPr>
              <a:t>調査時期：</a:t>
            </a:r>
            <a:r>
              <a:rPr lang="en-US" altLang="ja-JP" sz="600">
                <a:solidFill>
                  <a:srgbClr val="000000"/>
                </a:solidFill>
                <a:latin typeface="Meiryo UI" panose="020B0604030504040204" pitchFamily="50" charset="-128"/>
                <a:ea typeface="Meiryo UI" panose="020B0604030504040204" pitchFamily="50" charset="-128"/>
              </a:rPr>
              <a:t>2023</a:t>
            </a:r>
            <a:r>
              <a:rPr lang="ja-JP" altLang="en-US" sz="600">
                <a:solidFill>
                  <a:srgbClr val="000000"/>
                </a:solidFill>
                <a:latin typeface="Meiryo UI" panose="020B0604030504040204" pitchFamily="50" charset="-128"/>
                <a:ea typeface="Meiryo UI" panose="020B0604030504040204" pitchFamily="50" charset="-128"/>
              </a:rPr>
              <a:t>年</a:t>
            </a:r>
            <a:r>
              <a:rPr lang="en-US" altLang="ja-JP" sz="600">
                <a:solidFill>
                  <a:srgbClr val="000000"/>
                </a:solidFill>
                <a:latin typeface="Meiryo UI" panose="020B0604030504040204" pitchFamily="50" charset="-128"/>
                <a:ea typeface="Meiryo UI" panose="020B0604030504040204" pitchFamily="50" charset="-128"/>
              </a:rPr>
              <a:t>2</a:t>
            </a:r>
            <a:r>
              <a:rPr lang="ja-JP" altLang="en-US" sz="600">
                <a:solidFill>
                  <a:srgbClr val="000000"/>
                </a:solidFill>
                <a:latin typeface="Meiryo UI" panose="020B0604030504040204" pitchFamily="50" charset="-128"/>
                <a:ea typeface="Meiryo UI" panose="020B0604030504040204" pitchFamily="50" charset="-128"/>
              </a:rPr>
              <a:t>月</a:t>
            </a:r>
            <a:r>
              <a:rPr lang="en-US" altLang="ja-JP" sz="600">
                <a:solidFill>
                  <a:srgbClr val="000000"/>
                </a:solidFill>
                <a:latin typeface="Meiryo UI" panose="020B0604030504040204" pitchFamily="50" charset="-128"/>
                <a:ea typeface="Meiryo UI" panose="020B0604030504040204" pitchFamily="50" charset="-128"/>
              </a:rPr>
              <a:t>1</a:t>
            </a:r>
            <a:r>
              <a:rPr lang="ja-JP" altLang="en-US" sz="600">
                <a:solidFill>
                  <a:srgbClr val="000000"/>
                </a:solidFill>
                <a:latin typeface="Meiryo UI" panose="020B0604030504040204" pitchFamily="50" charset="-128"/>
                <a:ea typeface="Meiryo UI" panose="020B0604030504040204" pitchFamily="50" charset="-128"/>
              </a:rPr>
              <a:t>日～</a:t>
            </a:r>
            <a:r>
              <a:rPr lang="en-US" altLang="ja-JP" sz="600">
                <a:solidFill>
                  <a:srgbClr val="000000"/>
                </a:solidFill>
                <a:latin typeface="Meiryo UI" panose="020B0604030504040204" pitchFamily="50" charset="-128"/>
                <a:ea typeface="Meiryo UI" panose="020B0604030504040204" pitchFamily="50" charset="-128"/>
              </a:rPr>
              <a:t>2023</a:t>
            </a:r>
            <a:r>
              <a:rPr lang="ja-JP" altLang="en-US" sz="600">
                <a:solidFill>
                  <a:srgbClr val="000000"/>
                </a:solidFill>
                <a:latin typeface="Meiryo UI" panose="020B0604030504040204" pitchFamily="50" charset="-128"/>
                <a:ea typeface="Meiryo UI" panose="020B0604030504040204" pitchFamily="50" charset="-128"/>
              </a:rPr>
              <a:t>年</a:t>
            </a:r>
            <a:r>
              <a:rPr lang="en-US" altLang="ja-JP" sz="600">
                <a:solidFill>
                  <a:srgbClr val="000000"/>
                </a:solidFill>
                <a:latin typeface="Meiryo UI" panose="020B0604030504040204" pitchFamily="50" charset="-128"/>
                <a:ea typeface="Meiryo UI" panose="020B0604030504040204" pitchFamily="50" charset="-128"/>
              </a:rPr>
              <a:t>2</a:t>
            </a:r>
            <a:r>
              <a:rPr lang="ja-JP" altLang="en-US" sz="600">
                <a:solidFill>
                  <a:srgbClr val="000000"/>
                </a:solidFill>
                <a:latin typeface="Meiryo UI" panose="020B0604030504040204" pitchFamily="50" charset="-128"/>
                <a:ea typeface="Meiryo UI" panose="020B0604030504040204" pitchFamily="50" charset="-128"/>
              </a:rPr>
              <a:t>月</a:t>
            </a:r>
            <a:r>
              <a:rPr lang="en-US" altLang="ja-JP" sz="600">
                <a:solidFill>
                  <a:srgbClr val="000000"/>
                </a:solidFill>
                <a:latin typeface="Meiryo UI" panose="020B0604030504040204" pitchFamily="50" charset="-128"/>
                <a:ea typeface="Meiryo UI" panose="020B0604030504040204" pitchFamily="50" charset="-128"/>
              </a:rPr>
              <a:t>28</a:t>
            </a:r>
            <a:r>
              <a:rPr lang="ja-JP" altLang="en-US" sz="600">
                <a:solidFill>
                  <a:srgbClr val="000000"/>
                </a:solidFill>
                <a:latin typeface="Meiryo UI" panose="020B0604030504040204" pitchFamily="50" charset="-128"/>
                <a:ea typeface="Meiryo UI" panose="020B0604030504040204" pitchFamily="50" charset="-128"/>
              </a:rPr>
              <a:t>日まで</a:t>
            </a:r>
          </a:p>
          <a:p>
            <a:pPr eaLnBrk="1" hangingPunct="1">
              <a:lnSpc>
                <a:spcPct val="100000"/>
              </a:lnSpc>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rPr>
              <a:t>調査方法：</a:t>
            </a:r>
            <a:r>
              <a:rPr lang="en-US" altLang="ja-JP" sz="600">
                <a:solidFill>
                  <a:srgbClr val="000000"/>
                </a:solidFill>
                <a:latin typeface="Meiryo UI" panose="020B0604030504040204" pitchFamily="50" charset="-128"/>
                <a:ea typeface="Meiryo UI" panose="020B0604030504040204" pitchFamily="50" charset="-128"/>
              </a:rPr>
              <a:t>Google Analytics</a:t>
            </a:r>
          </a:p>
          <a:p>
            <a:pPr eaLnBrk="1" hangingPunct="1">
              <a:lnSpc>
                <a:spcPct val="100000"/>
              </a:lnSpc>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rPr>
              <a:t>対象：地球の歩き方ホームページユーザー</a:t>
            </a:r>
          </a:p>
        </p:txBody>
      </p:sp>
      <p:sp>
        <p:nvSpPr>
          <p:cNvPr id="45089" name="Text Box 2"/>
          <p:cNvSpPr txBox="1">
            <a:spLocks noChangeArrowheads="1"/>
          </p:cNvSpPr>
          <p:nvPr/>
        </p:nvSpPr>
        <p:spPr bwMode="auto">
          <a:xfrm>
            <a:off x="7704138" y="6046788"/>
            <a:ext cx="16795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600">
                <a:solidFill>
                  <a:srgbClr val="000000"/>
                </a:solidFill>
                <a:latin typeface="Meiryo UI" panose="020B0604030504040204" pitchFamily="50" charset="-128"/>
                <a:ea typeface="Meiryo UI" panose="020B0604030504040204" pitchFamily="50" charset="-128"/>
              </a:rPr>
              <a:t>※Google Analytics</a:t>
            </a:r>
            <a:r>
              <a:rPr lang="ja-JP" altLang="en-US" sz="600">
                <a:solidFill>
                  <a:srgbClr val="000000"/>
                </a:solidFill>
                <a:latin typeface="Meiryo UI" panose="020B0604030504040204" pitchFamily="50" charset="-128"/>
                <a:ea typeface="Meiryo UI" panose="020B0604030504040204" pitchFamily="50" charset="-128"/>
              </a:rPr>
              <a:t>により、</a:t>
            </a:r>
            <a:endParaRPr lang="en-US" altLang="ja-JP" sz="600">
              <a:solidFill>
                <a:srgbClr val="000000"/>
              </a:solidFill>
              <a:latin typeface="Meiryo UI" panose="020B0604030504040204" pitchFamily="50" charset="-128"/>
              <a:ea typeface="Meiryo UI" panose="020B0604030504040204" pitchFamily="50" charset="-128"/>
            </a:endParaRPr>
          </a:p>
          <a:p>
            <a:pPr eaLnBrk="1" hangingPunct="1">
              <a:lnSpc>
                <a:spcPct val="100000"/>
              </a:lnSpc>
              <a:spcBef>
                <a:spcPct val="0"/>
              </a:spcBef>
              <a:buFontTx/>
              <a:buNone/>
            </a:pPr>
            <a:r>
              <a:rPr lang="en-US" altLang="ja-JP" sz="600">
                <a:solidFill>
                  <a:srgbClr val="000000"/>
                </a:solidFill>
                <a:latin typeface="Meiryo UI" panose="020B0604030504040204" pitchFamily="50" charset="-128"/>
                <a:ea typeface="Meiryo UI" panose="020B0604030504040204" pitchFamily="50" charset="-128"/>
              </a:rPr>
              <a:t>Web</a:t>
            </a:r>
            <a:r>
              <a:rPr lang="ja-JP" altLang="en-US" sz="600">
                <a:solidFill>
                  <a:srgbClr val="000000"/>
                </a:solidFill>
                <a:latin typeface="Meiryo UI" panose="020B0604030504040204" pitchFamily="50" charset="-128"/>
                <a:ea typeface="Meiryo UI" panose="020B0604030504040204" pitchFamily="50" charset="-128"/>
              </a:rPr>
              <a:t>版の</a:t>
            </a:r>
            <a:r>
              <a:rPr lang="en-US" altLang="ja-JP" sz="600">
                <a:solidFill>
                  <a:srgbClr val="000000"/>
                </a:solidFill>
                <a:latin typeface="Meiryo UI" panose="020B0604030504040204" pitchFamily="50" charset="-128"/>
                <a:ea typeface="Meiryo UI" panose="020B0604030504040204" pitchFamily="50" charset="-128"/>
              </a:rPr>
              <a:t>2018</a:t>
            </a:r>
            <a:r>
              <a:rPr lang="ja-JP" altLang="en-US" sz="600">
                <a:solidFill>
                  <a:srgbClr val="000000"/>
                </a:solidFill>
                <a:latin typeface="Meiryo UI" panose="020B0604030504040204" pitchFamily="50" charset="-128"/>
                <a:ea typeface="Meiryo UI" panose="020B0604030504040204" pitchFamily="50" charset="-128"/>
              </a:rPr>
              <a:t>年</a:t>
            </a:r>
            <a:r>
              <a:rPr lang="en-US" altLang="ja-JP" sz="600">
                <a:solidFill>
                  <a:srgbClr val="000000"/>
                </a:solidFill>
                <a:latin typeface="Meiryo UI" panose="020B0604030504040204" pitchFamily="50" charset="-128"/>
                <a:ea typeface="Meiryo UI" panose="020B0604030504040204" pitchFamily="50" charset="-128"/>
              </a:rPr>
              <a:t>5</a:t>
            </a:r>
            <a:r>
              <a:rPr lang="ja-JP" altLang="en-US" sz="600">
                <a:solidFill>
                  <a:srgbClr val="000000"/>
                </a:solidFill>
                <a:latin typeface="Meiryo UI" panose="020B0604030504040204" pitchFamily="50" charset="-128"/>
                <a:ea typeface="Meiryo UI" panose="020B0604030504040204" pitchFamily="50" charset="-128"/>
              </a:rPr>
              <a:t>月分の</a:t>
            </a:r>
            <a:endParaRPr lang="en-US" altLang="ja-JP" sz="600">
              <a:solidFill>
                <a:srgbClr val="000000"/>
              </a:solidFill>
              <a:latin typeface="Meiryo UI" panose="020B0604030504040204" pitchFamily="50" charset="-128"/>
              <a:ea typeface="Meiryo UI" panose="020B0604030504040204" pitchFamily="50" charset="-128"/>
            </a:endParaRPr>
          </a:p>
          <a:p>
            <a:pPr eaLnBrk="1" hangingPunct="1">
              <a:lnSpc>
                <a:spcPct val="100000"/>
              </a:lnSpc>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rPr>
              <a:t>セッション数から集計。</a:t>
            </a:r>
            <a:endParaRPr lang="en-US" altLang="ja-JP" sz="600">
              <a:solidFill>
                <a:srgbClr val="000000"/>
              </a:solidFill>
              <a:latin typeface="Meiryo UI" panose="020B0604030504040204" pitchFamily="50" charset="-128"/>
              <a:ea typeface="Meiryo UI" panose="020B0604030504040204" pitchFamily="50" charset="-128"/>
            </a:endParaRPr>
          </a:p>
        </p:txBody>
      </p:sp>
      <p:sp>
        <p:nvSpPr>
          <p:cNvPr id="45090" name="テキスト ボックス 64"/>
          <p:cNvSpPr txBox="1">
            <a:spLocks noChangeArrowheads="1"/>
          </p:cNvSpPr>
          <p:nvPr/>
        </p:nvSpPr>
        <p:spPr bwMode="auto">
          <a:xfrm>
            <a:off x="1295400" y="3863975"/>
            <a:ext cx="2257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000">
                <a:solidFill>
                  <a:srgbClr val="404040"/>
                </a:solidFill>
                <a:latin typeface="Meiryo UI" panose="020B0604030504040204" pitchFamily="50" charset="-128"/>
                <a:ea typeface="Meiryo UI" panose="020B0604030504040204" pitchFamily="50" charset="-128"/>
              </a:rPr>
              <a:t>男性</a:t>
            </a:r>
            <a:r>
              <a:rPr kumimoji="0" lang="en-US" altLang="ja-JP" sz="1000">
                <a:solidFill>
                  <a:srgbClr val="404040"/>
                </a:solidFill>
                <a:latin typeface="Meiryo UI" panose="020B0604030504040204" pitchFamily="50" charset="-128"/>
                <a:ea typeface="Meiryo UI" panose="020B0604030504040204" pitchFamily="50" charset="-128"/>
              </a:rPr>
              <a:t>45.5%</a:t>
            </a:r>
            <a:r>
              <a:rPr kumimoji="0" lang="ja-JP" altLang="en-US" sz="1000">
                <a:solidFill>
                  <a:srgbClr val="404040"/>
                </a:solidFill>
                <a:latin typeface="Meiryo UI" panose="020B0604030504040204" pitchFamily="50" charset="-128"/>
                <a:ea typeface="Meiryo UI" panose="020B0604030504040204" pitchFamily="50" charset="-128"/>
              </a:rPr>
              <a:t> </a:t>
            </a:r>
            <a:r>
              <a:rPr kumimoji="0" lang="en-US" altLang="ja-JP" sz="1000">
                <a:solidFill>
                  <a:srgbClr val="404040"/>
                </a:solidFill>
                <a:latin typeface="Meiryo UI" panose="020B0604030504040204" pitchFamily="50" charset="-128"/>
                <a:ea typeface="Meiryo UI" panose="020B0604030504040204" pitchFamily="50" charset="-128"/>
              </a:rPr>
              <a:t>/ </a:t>
            </a:r>
            <a:r>
              <a:rPr kumimoji="0" lang="ja-JP" altLang="en-US" sz="1000">
                <a:solidFill>
                  <a:srgbClr val="404040"/>
                </a:solidFill>
                <a:latin typeface="Meiryo UI" panose="020B0604030504040204" pitchFamily="50" charset="-128"/>
                <a:ea typeface="Meiryo UI" panose="020B0604030504040204" pitchFamily="50" charset="-128"/>
              </a:rPr>
              <a:t>女性</a:t>
            </a:r>
            <a:r>
              <a:rPr kumimoji="0" lang="en-US" altLang="ja-JP" sz="1000">
                <a:solidFill>
                  <a:srgbClr val="404040"/>
                </a:solidFill>
                <a:latin typeface="Meiryo UI" panose="020B0604030504040204" pitchFamily="50" charset="-128"/>
                <a:ea typeface="Meiryo UI" panose="020B0604030504040204" pitchFamily="50" charset="-128"/>
              </a:rPr>
              <a:t>54.5%</a:t>
            </a:r>
          </a:p>
        </p:txBody>
      </p:sp>
      <p:pic>
        <p:nvPicPr>
          <p:cNvPr id="45091"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50" y="4978400"/>
            <a:ext cx="2125663"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2" name="図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1963" y="5010150"/>
            <a:ext cx="24034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H="1">
            <a:off x="4764088" y="1189038"/>
            <a:ext cx="4762" cy="5159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094" name="グループ化 109"/>
          <p:cNvGrpSpPr>
            <a:grpSpLocks/>
          </p:cNvGrpSpPr>
          <p:nvPr/>
        </p:nvGrpSpPr>
        <p:grpSpPr bwMode="auto">
          <a:xfrm>
            <a:off x="2905125" y="1435100"/>
            <a:ext cx="1579563" cy="1512888"/>
            <a:chOff x="119063" y="2027238"/>
            <a:chExt cx="3267075" cy="4021137"/>
          </a:xfrm>
        </p:grpSpPr>
        <p:pic>
          <p:nvPicPr>
            <p:cNvPr id="45095" name="図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063" y="2035175"/>
              <a:ext cx="32670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6" name="図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2788" y="2027238"/>
              <a:ext cx="26733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7" name="正方形/長方形 14"/>
            <p:cNvSpPr>
              <a:spLocks noChangeArrowheads="1"/>
            </p:cNvSpPr>
            <p:nvPr/>
          </p:nvSpPr>
          <p:spPr bwMode="auto">
            <a:xfrm>
              <a:off x="119063" y="2027238"/>
              <a:ext cx="3267075" cy="4021137"/>
            </a:xfrm>
            <a:prstGeom prst="rect">
              <a:avLst/>
            </a:prstGeom>
            <a:noFill/>
            <a:ln w="9525" algn="ctr">
              <a:solidFill>
                <a:schemeClr val="tx1"/>
              </a:solidFill>
              <a:round/>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1800">
                <a:solidFill>
                  <a:srgbClr val="000000"/>
                </a:solidFill>
                <a:latin typeface="Arial" panose="020B0604020202020204" pitchFamily="34" charset="0"/>
                <a:ea typeface="ＭＳ Ｐゴシック" panose="020B0600070205080204" pitchFamily="50" charset="-128"/>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4410075"/>
            <a:ext cx="2079625" cy="1182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3" name="図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7113" y="1719263"/>
            <a:ext cx="1422400"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4" name="図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1641475"/>
            <a:ext cx="1422400" cy="217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5" name="図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5338" y="1577975"/>
            <a:ext cx="1419225" cy="2170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6"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1476375"/>
            <a:ext cx="1416050" cy="217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7" name="図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0988" y="1738313"/>
            <a:ext cx="1425575" cy="2227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8"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09863" y="1708150"/>
            <a:ext cx="1382712"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9" name="図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4763" y="1652588"/>
            <a:ext cx="1385887" cy="2111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90" name="テキスト ボックス 13"/>
          <p:cNvSpPr txBox="1">
            <a:spLocks noChangeArrowheads="1"/>
          </p:cNvSpPr>
          <p:nvPr/>
        </p:nvSpPr>
        <p:spPr bwMode="auto">
          <a:xfrm>
            <a:off x="2289175" y="1289050"/>
            <a:ext cx="22590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900" b="1">
                <a:solidFill>
                  <a:srgbClr val="4E4E4E"/>
                </a:solidFill>
              </a:rPr>
              <a:t>▼個別記事ページ（日本語</a:t>
            </a:r>
            <a:r>
              <a:rPr lang="en-US" altLang="ja-JP" sz="900" b="1">
                <a:solidFill>
                  <a:srgbClr val="4E4E4E"/>
                </a:solidFill>
              </a:rPr>
              <a:t>/4</a:t>
            </a:r>
            <a:r>
              <a:rPr lang="ja-JP" altLang="en-US" sz="900" b="1">
                <a:solidFill>
                  <a:srgbClr val="4E4E4E"/>
                </a:solidFill>
              </a:rPr>
              <a:t>ページ）</a:t>
            </a:r>
            <a:endParaRPr lang="ja-JP" altLang="en-US" sz="500" b="1">
              <a:solidFill>
                <a:srgbClr val="4E4E4E"/>
              </a:solidFill>
            </a:endParaRPr>
          </a:p>
        </p:txBody>
      </p:sp>
      <p:sp>
        <p:nvSpPr>
          <p:cNvPr id="46091" name="テキスト ボックス 14"/>
          <p:cNvSpPr txBox="1">
            <a:spLocks noChangeArrowheads="1"/>
          </p:cNvSpPr>
          <p:nvPr/>
        </p:nvSpPr>
        <p:spPr bwMode="auto">
          <a:xfrm>
            <a:off x="5081588" y="1176338"/>
            <a:ext cx="1879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b="1">
                <a:solidFill>
                  <a:srgbClr val="4E4E4E"/>
                </a:solidFill>
              </a:rPr>
              <a:t>▼特設サイト（外国語）</a:t>
            </a:r>
            <a:endParaRPr lang="en-US" altLang="ja-JP" sz="1200" b="1">
              <a:solidFill>
                <a:srgbClr val="4E4E4E"/>
              </a:solidFill>
            </a:endParaRPr>
          </a:p>
          <a:p>
            <a:pPr eaLnBrk="1" hangingPunct="1">
              <a:lnSpc>
                <a:spcPct val="100000"/>
              </a:lnSpc>
              <a:spcBef>
                <a:spcPct val="0"/>
              </a:spcBef>
              <a:buFontTx/>
              <a:buNone/>
            </a:pPr>
            <a:r>
              <a:rPr kumimoji="0" lang="en-US" altLang="ja-JP" sz="900" b="1">
                <a:solidFill>
                  <a:srgbClr val="4E4E4E"/>
                </a:solidFill>
              </a:rPr>
              <a:t>https://www.gltjp.com/special/kagoshimaresponsible2/en/</a:t>
            </a:r>
            <a:endParaRPr lang="ja-JP" altLang="en-US" sz="900" b="1">
              <a:solidFill>
                <a:srgbClr val="4E4E4E"/>
              </a:solidFill>
            </a:endParaRPr>
          </a:p>
        </p:txBody>
      </p:sp>
      <p:pic>
        <p:nvPicPr>
          <p:cNvPr id="46092" name="図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7963" y="1719263"/>
            <a:ext cx="1760537" cy="3903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93" name="図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81588" y="1719263"/>
            <a:ext cx="1643062" cy="3906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94" name="テキスト ボックス 30"/>
          <p:cNvSpPr txBox="1">
            <a:spLocks noChangeArrowheads="1"/>
          </p:cNvSpPr>
          <p:nvPr/>
        </p:nvSpPr>
        <p:spPr bwMode="auto">
          <a:xfrm>
            <a:off x="120650" y="230188"/>
            <a:ext cx="5273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solidFill>
                  <a:srgbClr val="000000"/>
                </a:solidFill>
              </a:rPr>
              <a:t>地球の歩き方ホームページと</a:t>
            </a:r>
            <a:r>
              <a:rPr lang="en-US" altLang="ja-JP" sz="1600" b="1">
                <a:solidFill>
                  <a:srgbClr val="000000"/>
                </a:solidFill>
              </a:rPr>
              <a:t>GOOD</a:t>
            </a:r>
            <a:r>
              <a:rPr lang="ja-JP" altLang="en-US" sz="1600" b="1">
                <a:solidFill>
                  <a:srgbClr val="000000"/>
                </a:solidFill>
              </a:rPr>
              <a:t> </a:t>
            </a:r>
            <a:r>
              <a:rPr lang="en-US" altLang="ja-JP" sz="1600" b="1">
                <a:solidFill>
                  <a:srgbClr val="000000"/>
                </a:solidFill>
              </a:rPr>
              <a:t>LUCK</a:t>
            </a:r>
            <a:r>
              <a:rPr lang="ja-JP" altLang="en-US" sz="1600" b="1">
                <a:solidFill>
                  <a:srgbClr val="000000"/>
                </a:solidFill>
              </a:rPr>
              <a:t> </a:t>
            </a:r>
            <a:r>
              <a:rPr lang="en-US" altLang="ja-JP" sz="1600" b="1">
                <a:solidFill>
                  <a:srgbClr val="000000"/>
                </a:solidFill>
              </a:rPr>
              <a:t>TRIP</a:t>
            </a:r>
            <a:endParaRPr lang="ja-JP" altLang="en-US" sz="1600" b="1">
              <a:solidFill>
                <a:srgbClr val="000000"/>
              </a:solidFill>
            </a:endParaRPr>
          </a:p>
        </p:txBody>
      </p:sp>
      <p:sp>
        <p:nvSpPr>
          <p:cNvPr id="46095" name="テキスト ボックス 32"/>
          <p:cNvSpPr txBox="1">
            <a:spLocks noChangeArrowheads="1"/>
          </p:cNvSpPr>
          <p:nvPr/>
        </p:nvSpPr>
        <p:spPr bwMode="auto">
          <a:xfrm>
            <a:off x="263525" y="492125"/>
            <a:ext cx="87772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100">
                <a:solidFill>
                  <a:srgbClr val="000000"/>
                </a:solidFill>
                <a:latin typeface="游ゴシック" panose="020B0400000000000000" pitchFamily="50" charset="-128"/>
              </a:rPr>
              <a:t>地球の歩き方ホームページで掲載したものを、繁体字・簡体字・英語に翻訳して</a:t>
            </a:r>
            <a:r>
              <a:rPr kumimoji="0" lang="en-US" altLang="ja-JP" sz="1100">
                <a:solidFill>
                  <a:srgbClr val="000000"/>
                </a:solidFill>
                <a:latin typeface="游ゴシック" panose="020B0400000000000000" pitchFamily="50" charset="-128"/>
              </a:rPr>
              <a:t>GOOD LUCK TRIP</a:t>
            </a:r>
            <a:r>
              <a:rPr kumimoji="0" lang="ja-JP" altLang="en-US" sz="1100">
                <a:solidFill>
                  <a:srgbClr val="000000"/>
                </a:solidFill>
                <a:latin typeface="游ゴシック" panose="020B0400000000000000" pitchFamily="50" charset="-128"/>
              </a:rPr>
              <a:t>（弊社インバウンドメディア）で掲載。</a:t>
            </a:r>
            <a:r>
              <a:rPr kumimoji="0" lang="en-US" altLang="ja-JP" sz="1100">
                <a:solidFill>
                  <a:srgbClr val="000000"/>
                </a:solidFill>
                <a:latin typeface="游ゴシック" panose="020B0400000000000000" pitchFamily="50" charset="-128"/>
              </a:rPr>
              <a:t>1</a:t>
            </a:r>
            <a:r>
              <a:rPr kumimoji="0" lang="ja-JP" altLang="en-US" sz="1100">
                <a:solidFill>
                  <a:srgbClr val="000000"/>
                </a:solidFill>
                <a:latin typeface="游ゴシック" panose="020B0400000000000000" pitchFamily="50" charset="-128"/>
              </a:rPr>
              <a:t>度の取材や記事制作、一気通貫で日本人向け／外国人向けの情報発信をすることができます。</a:t>
            </a:r>
          </a:p>
        </p:txBody>
      </p:sp>
      <p:sp>
        <p:nvSpPr>
          <p:cNvPr id="34" name="正方形/長方形 33"/>
          <p:cNvSpPr/>
          <p:nvPr/>
        </p:nvSpPr>
        <p:spPr>
          <a:xfrm>
            <a:off x="1033463" y="5853113"/>
            <a:ext cx="7945437" cy="6492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ja-JP" altLang="en-US" sz="1200" dirty="0">
                <a:solidFill>
                  <a:prstClr val="black"/>
                </a:solidFill>
              </a:rPr>
              <a:t>日本人向けの情報発信と外国人向けの情報発信の両方を</a:t>
            </a:r>
            <a:r>
              <a:rPr lang="ja-JP" altLang="en-US" sz="1200" b="1" u="sng" dirty="0">
                <a:solidFill>
                  <a:prstClr val="black"/>
                </a:solidFill>
              </a:rPr>
              <a:t>一気通貫</a:t>
            </a:r>
            <a:r>
              <a:rPr lang="ja-JP" altLang="en-US" sz="1200" dirty="0">
                <a:solidFill>
                  <a:prstClr val="black"/>
                </a:solidFill>
              </a:rPr>
              <a:t>で実現し、取材費の二重投資にもなりません。</a:t>
            </a:r>
            <a:endParaRPr lang="en-US" altLang="ja-JP" sz="1200" dirty="0">
              <a:solidFill>
                <a:prstClr val="black"/>
              </a:solidFill>
            </a:endParaRPr>
          </a:p>
          <a:p>
            <a:pPr algn="ctr" defTabSz="457200" eaLnBrk="1" fontAlgn="auto" hangingPunct="1">
              <a:spcBef>
                <a:spcPts val="0"/>
              </a:spcBef>
              <a:spcAft>
                <a:spcPts val="0"/>
              </a:spcAft>
              <a:defRPr/>
            </a:pPr>
            <a:r>
              <a:rPr lang="ja-JP" altLang="en-US" sz="1200" dirty="0">
                <a:solidFill>
                  <a:prstClr val="black"/>
                </a:solidFill>
              </a:rPr>
              <a:t>特設サイトからは個別記事ページだけでなく、造成した旅行商品などへもリンクします。</a:t>
            </a:r>
          </a:p>
        </p:txBody>
      </p:sp>
      <p:sp>
        <p:nvSpPr>
          <p:cNvPr id="2" name="右矢印 1"/>
          <p:cNvSpPr/>
          <p:nvPr/>
        </p:nvSpPr>
        <p:spPr>
          <a:xfrm>
            <a:off x="4430713" y="2581275"/>
            <a:ext cx="487362" cy="1868488"/>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ja-JP" altLang="en-US" sz="1800" dirty="0">
                <a:solidFill>
                  <a:prstClr val="white"/>
                </a:solidFill>
              </a:rPr>
              <a:t>翻訳</a:t>
            </a:r>
          </a:p>
        </p:txBody>
      </p:sp>
      <p:pic>
        <p:nvPicPr>
          <p:cNvPr id="46098" name="図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8300" y="5734050"/>
            <a:ext cx="4587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テキスト ボックス 16"/>
          <p:cNvSpPr txBox="1">
            <a:spLocks noChangeArrowheads="1"/>
          </p:cNvSpPr>
          <p:nvPr/>
        </p:nvSpPr>
        <p:spPr bwMode="auto">
          <a:xfrm>
            <a:off x="207963" y="1165225"/>
            <a:ext cx="1917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b="1">
                <a:solidFill>
                  <a:srgbClr val="4E4E4E"/>
                </a:solidFill>
              </a:rPr>
              <a:t>▼特設サイト（日本語）</a:t>
            </a:r>
            <a:endParaRPr lang="en-US" altLang="ja-JP" sz="1200" b="1">
              <a:solidFill>
                <a:srgbClr val="4E4E4E"/>
              </a:solidFill>
            </a:endParaRPr>
          </a:p>
          <a:p>
            <a:pPr eaLnBrk="1" hangingPunct="1">
              <a:lnSpc>
                <a:spcPct val="100000"/>
              </a:lnSpc>
              <a:spcBef>
                <a:spcPct val="0"/>
              </a:spcBef>
              <a:buFontTx/>
              <a:buNone/>
            </a:pPr>
            <a:r>
              <a:rPr kumimoji="0" lang="en-US" altLang="ja-JP" sz="900" b="1">
                <a:solidFill>
                  <a:srgbClr val="4E4E4E"/>
                </a:solidFill>
              </a:rPr>
              <a:t>https://www.arukikata.co.jp/special/kagoshimaresponsible2/</a:t>
            </a:r>
            <a:endParaRPr lang="ja-JP" altLang="en-US" sz="900" b="1">
              <a:solidFill>
                <a:srgbClr val="4E4E4E"/>
              </a:solidFill>
            </a:endParaRPr>
          </a:p>
        </p:txBody>
      </p:sp>
      <p:pic>
        <p:nvPicPr>
          <p:cNvPr id="46100" name="図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44738" y="1549400"/>
            <a:ext cx="1419225"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右矢印 9"/>
          <p:cNvSpPr/>
          <p:nvPr/>
        </p:nvSpPr>
        <p:spPr>
          <a:xfrm>
            <a:off x="2073275" y="2200275"/>
            <a:ext cx="165100" cy="606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46102" name="テキスト ボックス 20"/>
          <p:cNvSpPr txBox="1">
            <a:spLocks noChangeArrowheads="1"/>
          </p:cNvSpPr>
          <p:nvPr/>
        </p:nvSpPr>
        <p:spPr bwMode="auto">
          <a:xfrm>
            <a:off x="2289175" y="4221163"/>
            <a:ext cx="247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b="1">
                <a:solidFill>
                  <a:srgbClr val="4E4E4E"/>
                </a:solidFill>
              </a:rPr>
              <a:t>▼旅行商品ページ（外部リンク）</a:t>
            </a:r>
            <a:endParaRPr lang="ja-JP" altLang="en-US" sz="900" b="1">
              <a:solidFill>
                <a:srgbClr val="4E4E4E"/>
              </a:solidFill>
            </a:endParaRPr>
          </a:p>
        </p:txBody>
      </p:sp>
      <p:pic>
        <p:nvPicPr>
          <p:cNvPr id="46103" name="図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44738" y="4483100"/>
            <a:ext cx="208597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右矢印 22"/>
          <p:cNvSpPr/>
          <p:nvPr/>
        </p:nvSpPr>
        <p:spPr>
          <a:xfrm>
            <a:off x="2078038" y="4799013"/>
            <a:ext cx="163512" cy="606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46105" name="テキスト ボックス 27"/>
          <p:cNvSpPr txBox="1">
            <a:spLocks noChangeArrowheads="1"/>
          </p:cNvSpPr>
          <p:nvPr/>
        </p:nvSpPr>
        <p:spPr bwMode="auto">
          <a:xfrm>
            <a:off x="6981825" y="1220788"/>
            <a:ext cx="22590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900" b="1">
                <a:solidFill>
                  <a:srgbClr val="4E4E4E"/>
                </a:solidFill>
              </a:rPr>
              <a:t>▼個別記事ページ（外国語</a:t>
            </a:r>
            <a:r>
              <a:rPr lang="en-US" altLang="ja-JP" sz="900" b="1">
                <a:solidFill>
                  <a:srgbClr val="4E4E4E"/>
                </a:solidFill>
              </a:rPr>
              <a:t>/4</a:t>
            </a:r>
            <a:r>
              <a:rPr lang="ja-JP" altLang="en-US" sz="900" b="1">
                <a:solidFill>
                  <a:srgbClr val="4E4E4E"/>
                </a:solidFill>
              </a:rPr>
              <a:t>ページ）</a:t>
            </a:r>
            <a:endParaRPr lang="ja-JP" altLang="en-US" sz="500" b="1">
              <a:solidFill>
                <a:srgbClr val="4E4E4E"/>
              </a:solidFill>
            </a:endParaRPr>
          </a:p>
        </p:txBody>
      </p:sp>
      <p:sp>
        <p:nvSpPr>
          <p:cNvPr id="30" name="右矢印 29"/>
          <p:cNvSpPr/>
          <p:nvPr/>
        </p:nvSpPr>
        <p:spPr>
          <a:xfrm>
            <a:off x="6767513" y="2130425"/>
            <a:ext cx="165100" cy="606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35" name="右矢印 34"/>
          <p:cNvSpPr/>
          <p:nvPr/>
        </p:nvSpPr>
        <p:spPr>
          <a:xfrm>
            <a:off x="6770688" y="4729163"/>
            <a:ext cx="165100" cy="6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12" name="正方形/長方形 11"/>
          <p:cNvSpPr/>
          <p:nvPr/>
        </p:nvSpPr>
        <p:spPr>
          <a:xfrm>
            <a:off x="1720850" y="1712913"/>
            <a:ext cx="269875" cy="84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sz="1800">
              <a:solidFill>
                <a:prstClr val="white"/>
              </a:solidFill>
            </a:endParaRPr>
          </a:p>
        </p:txBody>
      </p:sp>
      <p:sp>
        <p:nvSpPr>
          <p:cNvPr id="46109" name="テキスト ボックス 35"/>
          <p:cNvSpPr txBox="1">
            <a:spLocks noChangeArrowheads="1"/>
          </p:cNvSpPr>
          <p:nvPr/>
        </p:nvSpPr>
        <p:spPr bwMode="auto">
          <a:xfrm>
            <a:off x="1462088" y="1830388"/>
            <a:ext cx="725487" cy="184150"/>
          </a:xfrm>
          <a:prstGeom prst="rect">
            <a:avLst/>
          </a:prstGeom>
          <a:solidFill>
            <a:schemeClr val="bg1"/>
          </a:solidFill>
          <a:ln w="9525">
            <a:solidFill>
              <a:srgbClr val="FF0000"/>
            </a:solidFill>
            <a:miter lim="800000"/>
            <a:headEnd/>
            <a:tailEnd/>
          </a:ln>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600" b="1">
                <a:solidFill>
                  <a:srgbClr val="4E4E4E"/>
                </a:solidFill>
              </a:rPr>
              <a:t>言語切替ボタン</a:t>
            </a:r>
            <a:endParaRPr lang="ja-JP" altLang="en-US" sz="300" b="1">
              <a:solidFill>
                <a:srgbClr val="4E4E4E"/>
              </a:solidFill>
            </a:endParaRPr>
          </a:p>
        </p:txBody>
      </p:sp>
      <p:pic>
        <p:nvPicPr>
          <p:cNvPr id="46110" name="Picture 4" descr="地球の歩き方 BOOKS J01 東京"/>
          <p:cNvPicPr>
            <a:picLocks noChangeAspect="1" noChangeArrowheads="1"/>
          </p:cNvPicPr>
          <p:nvPr/>
        </p:nvPicPr>
        <p:blipFill>
          <a:blip r:embed="rId15">
            <a:extLst>
              <a:ext uri="{28A0092B-C50C-407E-A947-70E740481C1C}">
                <a14:useLocalDpi xmlns:a14="http://schemas.microsoft.com/office/drawing/2010/main" val="0"/>
              </a:ext>
            </a:extLst>
          </a:blip>
          <a:srcRect l="-266" t="111" r="34924" b="95505"/>
          <a:stretch>
            <a:fillRect/>
          </a:stretch>
        </p:blipFill>
        <p:spPr bwMode="auto">
          <a:xfrm>
            <a:off x="1385888" y="954088"/>
            <a:ext cx="15287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1" name="図 3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83350" y="858838"/>
            <a:ext cx="11096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2" name="テキスト ボックス 39"/>
          <p:cNvSpPr txBox="1">
            <a:spLocks noChangeArrowheads="1"/>
          </p:cNvSpPr>
          <p:nvPr/>
        </p:nvSpPr>
        <p:spPr bwMode="auto">
          <a:xfrm>
            <a:off x="6840538" y="4160838"/>
            <a:ext cx="2481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b="1">
                <a:solidFill>
                  <a:srgbClr val="4E4E4E"/>
                </a:solidFill>
              </a:rPr>
              <a:t>▼旅行商品ページ（外部リンク）</a:t>
            </a:r>
            <a:endParaRPr lang="ja-JP" altLang="en-US" sz="900" b="1">
              <a:solidFill>
                <a:srgbClr val="4E4E4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30"/>
          <p:cNvSpPr txBox="1">
            <a:spLocks noChangeArrowheads="1"/>
          </p:cNvSpPr>
          <p:nvPr/>
        </p:nvSpPr>
        <p:spPr bwMode="auto">
          <a:xfrm>
            <a:off x="120650" y="230188"/>
            <a:ext cx="5273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solidFill>
                  <a:srgbClr val="000000"/>
                </a:solidFill>
              </a:rPr>
              <a:t>お見積り（</a:t>
            </a:r>
            <a:r>
              <a:rPr lang="en-US" altLang="ja-JP" sz="1600" b="1">
                <a:solidFill>
                  <a:srgbClr val="000000"/>
                </a:solidFill>
              </a:rPr>
              <a:t>PV</a:t>
            </a:r>
            <a:r>
              <a:rPr lang="ja-JP" altLang="en-US" sz="1600" b="1">
                <a:solidFill>
                  <a:srgbClr val="000000"/>
                </a:solidFill>
              </a:rPr>
              <a:t>保証なし）</a:t>
            </a:r>
          </a:p>
        </p:txBody>
      </p:sp>
      <p:sp>
        <p:nvSpPr>
          <p:cNvPr id="47107" name="正方形/長方形 16"/>
          <p:cNvSpPr>
            <a:spLocks noChangeArrowheads="1"/>
          </p:cNvSpPr>
          <p:nvPr/>
        </p:nvSpPr>
        <p:spPr bwMode="auto">
          <a:xfrm>
            <a:off x="120650" y="4078288"/>
            <a:ext cx="85502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solidFill>
                  <a:srgbClr val="000000"/>
                </a:solidFill>
                <a:latin typeface="游ゴシック 本文"/>
              </a:rPr>
              <a:t>*お見積りの注意点	</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原則として地球の歩き方ホームページで掲載する日本語原稿を英語・繁体字・簡体字に翻訳し、</a:t>
            </a:r>
            <a:r>
              <a:rPr lang="en-US" altLang="ja-JP" sz="800">
                <a:solidFill>
                  <a:srgbClr val="000000"/>
                </a:solidFill>
                <a:latin typeface="游ゴシック 本文"/>
              </a:rPr>
              <a:t>GOOD</a:t>
            </a:r>
            <a:r>
              <a:rPr lang="ja-JP" altLang="en-US" sz="800">
                <a:solidFill>
                  <a:srgbClr val="000000"/>
                </a:solidFill>
                <a:latin typeface="游ゴシック 本文"/>
              </a:rPr>
              <a:t> </a:t>
            </a:r>
            <a:r>
              <a:rPr lang="en-US" altLang="ja-JP" sz="800">
                <a:solidFill>
                  <a:srgbClr val="000000"/>
                </a:solidFill>
                <a:latin typeface="游ゴシック 本文"/>
              </a:rPr>
              <a:t>LUCK</a:t>
            </a:r>
            <a:r>
              <a:rPr lang="ja-JP" altLang="en-US" sz="800">
                <a:solidFill>
                  <a:srgbClr val="000000"/>
                </a:solidFill>
                <a:latin typeface="游ゴシック 本文"/>
              </a:rPr>
              <a:t> </a:t>
            </a:r>
            <a:r>
              <a:rPr lang="en-US" altLang="ja-JP" sz="800">
                <a:solidFill>
                  <a:srgbClr val="000000"/>
                </a:solidFill>
                <a:latin typeface="游ゴシック 本文"/>
              </a:rPr>
              <a:t>TRIP</a:t>
            </a:r>
            <a:r>
              <a:rPr lang="ja-JP" altLang="en-US" sz="800">
                <a:solidFill>
                  <a:srgbClr val="000000"/>
                </a:solidFill>
                <a:latin typeface="游ゴシック 本文"/>
              </a:rPr>
              <a:t>に掲載します。</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掲載サイトごとに原稿を変える場合は別途お見積りとなります。</a:t>
            </a: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記事制作時の校正確認は</a:t>
            </a:r>
            <a:r>
              <a:rPr lang="en-US" altLang="ja-JP" sz="800">
                <a:solidFill>
                  <a:srgbClr val="000000"/>
                </a:solidFill>
                <a:latin typeface="游ゴシック 本文"/>
              </a:rPr>
              <a:t>2</a:t>
            </a:r>
            <a:r>
              <a:rPr lang="ja-JP" altLang="en-US" sz="800">
                <a:solidFill>
                  <a:srgbClr val="000000"/>
                </a:solidFill>
                <a:latin typeface="游ゴシック 本文"/>
              </a:rPr>
              <a:t>回を想定しています。初校確認期間は中</a:t>
            </a:r>
            <a:r>
              <a:rPr lang="en-US" altLang="ja-JP" sz="800">
                <a:solidFill>
                  <a:srgbClr val="000000"/>
                </a:solidFill>
                <a:latin typeface="游ゴシック 本文"/>
              </a:rPr>
              <a:t>3</a:t>
            </a:r>
            <a:r>
              <a:rPr lang="ja-JP" altLang="en-US" sz="800">
                <a:solidFill>
                  <a:srgbClr val="000000"/>
                </a:solidFill>
                <a:latin typeface="游ゴシック 本文"/>
              </a:rPr>
              <a:t>日間、再校は中</a:t>
            </a:r>
            <a:r>
              <a:rPr lang="en-US" altLang="ja-JP" sz="800">
                <a:solidFill>
                  <a:srgbClr val="000000"/>
                </a:solidFill>
                <a:latin typeface="游ゴシック 本文"/>
              </a:rPr>
              <a:t>2</a:t>
            </a:r>
            <a:r>
              <a:rPr lang="ja-JP" altLang="en-US" sz="800">
                <a:solidFill>
                  <a:srgbClr val="000000"/>
                </a:solidFill>
                <a:latin typeface="游ゴシック 本文"/>
              </a:rPr>
              <a:t>日間（責了戻し）となります。</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取材は</a:t>
            </a:r>
            <a:r>
              <a:rPr lang="en-US" altLang="ja-JP" sz="800">
                <a:solidFill>
                  <a:srgbClr val="000000"/>
                </a:solidFill>
                <a:latin typeface="游ゴシック 本文"/>
              </a:rPr>
              <a:t>3</a:t>
            </a:r>
            <a:r>
              <a:rPr lang="ja-JP" altLang="en-US" sz="800">
                <a:solidFill>
                  <a:srgbClr val="000000"/>
                </a:solidFill>
                <a:latin typeface="游ゴシック 本文"/>
              </a:rPr>
              <a:t>泊</a:t>
            </a:r>
            <a:r>
              <a:rPr lang="en-US" altLang="ja-JP" sz="800">
                <a:solidFill>
                  <a:srgbClr val="000000"/>
                </a:solidFill>
                <a:latin typeface="游ゴシック 本文"/>
              </a:rPr>
              <a:t>4</a:t>
            </a:r>
            <a:r>
              <a:rPr lang="ja-JP" altLang="en-US" sz="800">
                <a:solidFill>
                  <a:srgbClr val="000000"/>
                </a:solidFill>
                <a:latin typeface="游ゴシック 本文"/>
              </a:rPr>
              <a:t>日を想定しております。エリアによって再見積もりの可能性があります。</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※PV</a:t>
            </a:r>
            <a:r>
              <a:rPr lang="ja-JP" altLang="en-US" sz="800">
                <a:solidFill>
                  <a:srgbClr val="000000"/>
                </a:solidFill>
                <a:latin typeface="游ゴシック 本文"/>
              </a:rPr>
              <a:t>などの報告はいたしません。</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※2024</a:t>
            </a:r>
            <a:r>
              <a:rPr lang="ja-JP" altLang="en-US" sz="800">
                <a:solidFill>
                  <a:srgbClr val="000000"/>
                </a:solidFill>
                <a:latin typeface="游ゴシック 本文"/>
              </a:rPr>
              <a:t>年</a:t>
            </a:r>
            <a:r>
              <a:rPr lang="en-US" altLang="ja-JP" sz="800">
                <a:solidFill>
                  <a:srgbClr val="000000"/>
                </a:solidFill>
                <a:latin typeface="游ゴシック 本文"/>
              </a:rPr>
              <a:t>3</a:t>
            </a:r>
            <a:r>
              <a:rPr lang="ja-JP" altLang="en-US" sz="800">
                <a:solidFill>
                  <a:srgbClr val="000000"/>
                </a:solidFill>
                <a:latin typeface="游ゴシック 本文"/>
              </a:rPr>
              <a:t>月までの掲載保証をさせていただきます（その後は弊社判断にて掲載継続・終了いたします）。</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編集権は弊社に属します。</a:t>
            </a:r>
            <a:endParaRPr lang="en-US" altLang="ja-JP" sz="800">
              <a:solidFill>
                <a:srgbClr val="000000"/>
              </a:solidFill>
              <a:latin typeface="游ゴシック 本文"/>
            </a:endParaRPr>
          </a:p>
          <a:p>
            <a:pPr eaLnBrk="1" hangingPunct="1">
              <a:lnSpc>
                <a:spcPct val="100000"/>
              </a:lnSpc>
              <a:spcBef>
                <a:spcPct val="0"/>
              </a:spcBef>
              <a:buFontTx/>
              <a:buNone/>
            </a:pPr>
            <a:r>
              <a:rPr lang="en-US" altLang="ja-JP" sz="800">
                <a:solidFill>
                  <a:srgbClr val="000000"/>
                </a:solidFill>
                <a:latin typeface="游ゴシック 本文"/>
              </a:rPr>
              <a:t>※</a:t>
            </a:r>
            <a:r>
              <a:rPr lang="ja-JP" altLang="en-US" sz="800">
                <a:solidFill>
                  <a:srgbClr val="000000"/>
                </a:solidFill>
                <a:latin typeface="游ゴシック 本文"/>
              </a:rPr>
              <a:t>著作権については原則弊社に属しますが、別途調整も可能でございます。</a:t>
            </a:r>
          </a:p>
        </p:txBody>
      </p:sp>
      <p:pic>
        <p:nvPicPr>
          <p:cNvPr id="47108"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096963"/>
            <a:ext cx="86931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正方形/長方形 6"/>
          <p:cNvSpPr>
            <a:spLocks noChangeArrowheads="1"/>
          </p:cNvSpPr>
          <p:nvPr/>
        </p:nvSpPr>
        <p:spPr bwMode="auto">
          <a:xfrm>
            <a:off x="196850" y="5588000"/>
            <a:ext cx="855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685800" indent="-22860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kumimoji="0" lang="ja-JP" altLang="en-US" sz="1800" b="1" u="sng" dirty="0">
                <a:solidFill>
                  <a:srgbClr val="FF0000"/>
                </a:solidFill>
                <a:latin typeface="游ゴシック 本文"/>
              </a:rPr>
              <a:t>各ページの誘導保証プランも別途ご提案いたします。</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73050" y="649288"/>
            <a:ext cx="8597900" cy="830262"/>
          </a:xfrm>
          <a:prstGeom prst="rect">
            <a:avLst/>
          </a:prstGeom>
          <a:noFill/>
        </p:spPr>
        <p:txBody>
          <a:bodyPr>
            <a:spAutoFit/>
          </a:bodyPr>
          <a:lstStyle/>
          <a:p>
            <a:pPr>
              <a:defRPr/>
            </a:pPr>
            <a:r>
              <a:rPr lang="ja-JP" altLang="en-US" sz="1600" b="1" dirty="0">
                <a:solidFill>
                  <a:schemeClr val="bg2">
                    <a:lumMod val="25000"/>
                  </a:schemeClr>
                </a:solidFill>
                <a:latin typeface="游ゴシック" panose="020B0400000000000000" pitchFamily="50" charset="-128"/>
                <a:ea typeface="游ゴシック" panose="020B0400000000000000" pitchFamily="50" charset="-128"/>
              </a:rPr>
              <a:t>鮮度の高い、生きた情報を凝縮。「大陸編」「国編」「都市編」などを網羅。ご自身でホテルや航空券などを手配する「個人旅行」者からパッケージツアーの自由時間を充実させたい読者までを広くカバーする定番ガイドブックです。</a:t>
            </a:r>
            <a:endParaRPr lang="en-US" altLang="ja-JP" sz="1600" b="1" dirty="0">
              <a:solidFill>
                <a:schemeClr val="bg2">
                  <a:lumMod val="25000"/>
                </a:schemeClr>
              </a:solidFill>
              <a:latin typeface="游ゴシック" panose="020B0400000000000000" pitchFamily="50" charset="-128"/>
              <a:ea typeface="游ゴシック" panose="020B0400000000000000" pitchFamily="50" charset="-128"/>
            </a:endParaRPr>
          </a:p>
        </p:txBody>
      </p:sp>
      <p:pic>
        <p:nvPicPr>
          <p:cNvPr id="2150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625" y="4216400"/>
            <a:ext cx="142716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675" y="4186238"/>
            <a:ext cx="1427163"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0" y="4186238"/>
            <a:ext cx="14239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9675" y="4186238"/>
            <a:ext cx="14255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図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4625" y="1660525"/>
            <a:ext cx="14271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図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5675" y="1660525"/>
            <a:ext cx="14271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図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47988" y="1660525"/>
            <a:ext cx="14255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図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0300" y="1660525"/>
            <a:ext cx="14255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テキスト ボックス 14"/>
          <p:cNvSpPr txBox="1">
            <a:spLocks noChangeArrowheads="1"/>
          </p:cNvSpPr>
          <p:nvPr/>
        </p:nvSpPr>
        <p:spPr bwMode="auto">
          <a:xfrm>
            <a:off x="120650" y="230188"/>
            <a:ext cx="3443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800" b="1">
                <a:solidFill>
                  <a:srgbClr val="000000"/>
                </a:solidFill>
              </a:rPr>
              <a:t>ガイドブックシリーズとは</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9457DBD-AF79-4B75-9704-9C7DA12F8619}"/>
              </a:ext>
            </a:extLst>
          </p:cNvPr>
          <p:cNvSpPr txBox="1"/>
          <p:nvPr/>
        </p:nvSpPr>
        <p:spPr>
          <a:xfrm>
            <a:off x="120650" y="230188"/>
            <a:ext cx="5459413" cy="369887"/>
          </a:xfrm>
          <a:prstGeom prst="rect">
            <a:avLst/>
          </a:prstGeom>
          <a:noFill/>
        </p:spPr>
        <p:txBody>
          <a:bodyPr>
            <a:spAutoFit/>
          </a:bodyPr>
          <a:lstStyle/>
          <a:p>
            <a:pPr defTabSz="457200" eaLnBrk="1" fontAlgn="auto" hangingPunct="1">
              <a:spcBef>
                <a:spcPts val="0"/>
              </a:spcBef>
              <a:spcAft>
                <a:spcPts val="0"/>
              </a:spcAft>
              <a:defRPr/>
            </a:pPr>
            <a:r>
              <a:rPr lang="ja-JP" altLang="en-US" sz="1800" b="1" dirty="0">
                <a:solidFill>
                  <a:prstClr val="black"/>
                </a:solidFill>
                <a:latin typeface="+mn-ea"/>
                <a:ea typeface="+mn-ea"/>
              </a:rPr>
              <a:t>地球の歩き方ホームページ ユーザープロフィール</a:t>
            </a:r>
          </a:p>
        </p:txBody>
      </p:sp>
      <p:sp>
        <p:nvSpPr>
          <p:cNvPr id="16" name="正方形/長方形 15"/>
          <p:cNvSpPr/>
          <p:nvPr/>
        </p:nvSpPr>
        <p:spPr>
          <a:xfrm>
            <a:off x="0" y="620713"/>
            <a:ext cx="9144000" cy="11525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500">
              <a:solidFill>
                <a:srgbClr val="FF0000"/>
              </a:solidFill>
              <a:latin typeface="+mn-ea"/>
            </a:endParaRPr>
          </a:p>
        </p:txBody>
      </p:sp>
      <p:sp>
        <p:nvSpPr>
          <p:cNvPr id="17" name="Rectangle 4"/>
          <p:cNvSpPr>
            <a:spLocks noChangeArrowheads="1"/>
          </p:cNvSpPr>
          <p:nvPr/>
        </p:nvSpPr>
        <p:spPr bwMode="auto">
          <a:xfrm>
            <a:off x="323850" y="620713"/>
            <a:ext cx="6846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spcBef>
                <a:spcPct val="50000"/>
              </a:spcBef>
              <a:defRPr/>
            </a:pPr>
            <a:r>
              <a:rPr lang="en-US" altLang="ja-JP" sz="1200" dirty="0" smtClean="0">
                <a:solidFill>
                  <a:srgbClr val="000099"/>
                </a:solidFill>
                <a:latin typeface="+mn-ea"/>
                <a:ea typeface="+mn-ea"/>
              </a:rPr>
              <a:t>■</a:t>
            </a:r>
            <a:r>
              <a:rPr lang="en-US" altLang="ja-JP" sz="1200" dirty="0" smtClean="0">
                <a:latin typeface="+mn-ea"/>
                <a:ea typeface="+mn-ea"/>
              </a:rPr>
              <a:t> </a:t>
            </a:r>
            <a:r>
              <a:rPr lang="ja-JP" altLang="en-US" sz="1200" dirty="0" smtClean="0">
                <a:latin typeface="+mn-ea"/>
                <a:ea typeface="+mn-ea"/>
              </a:rPr>
              <a:t>アクセス数 （月間）</a:t>
            </a:r>
          </a:p>
          <a:p>
            <a:pPr eaLnBrk="1" hangingPunct="1">
              <a:spcBef>
                <a:spcPct val="50000"/>
              </a:spcBef>
              <a:defRPr/>
            </a:pPr>
            <a:r>
              <a:rPr lang="ja-JP" altLang="en-US" sz="1200" dirty="0" smtClean="0">
                <a:latin typeface="+mn-ea"/>
                <a:ea typeface="+mn-ea"/>
              </a:rPr>
              <a:t>　　総ページ：　約 </a:t>
            </a:r>
            <a:r>
              <a:rPr lang="en-US" altLang="ja-JP" sz="1600" dirty="0" smtClean="0">
                <a:latin typeface="+mn-ea"/>
                <a:ea typeface="+mn-ea"/>
              </a:rPr>
              <a:t>3,300,000 </a:t>
            </a:r>
            <a:r>
              <a:rPr lang="en-US" altLang="ja-JP" sz="1200" dirty="0" smtClean="0">
                <a:latin typeface="+mn-ea"/>
                <a:ea typeface="+mn-ea"/>
              </a:rPr>
              <a:t>PV</a:t>
            </a:r>
            <a:r>
              <a:rPr lang="ja-JP" altLang="en-US" sz="1200" dirty="0" smtClean="0">
                <a:latin typeface="+mn-ea"/>
                <a:ea typeface="+mn-ea"/>
              </a:rPr>
              <a:t>　　  </a:t>
            </a:r>
            <a:r>
              <a:rPr lang="en-US" altLang="ja-JP" sz="1200" dirty="0" smtClean="0">
                <a:latin typeface="+mn-ea"/>
                <a:ea typeface="+mn-ea"/>
              </a:rPr>
              <a:t>UU</a:t>
            </a:r>
            <a:r>
              <a:rPr lang="ja-JP" altLang="en-US" sz="1200" dirty="0" smtClean="0">
                <a:latin typeface="+mn-ea"/>
                <a:ea typeface="+mn-ea"/>
              </a:rPr>
              <a:t>数：約 </a:t>
            </a:r>
            <a:r>
              <a:rPr lang="en-US" altLang="ja-JP" sz="1600" dirty="0" smtClean="0">
                <a:latin typeface="+mn-ea"/>
                <a:ea typeface="+mn-ea"/>
              </a:rPr>
              <a:t>1,200,000</a:t>
            </a:r>
            <a:r>
              <a:rPr lang="en-US" altLang="ja-JP" sz="1200" dirty="0" smtClean="0">
                <a:solidFill>
                  <a:srgbClr val="FF0000"/>
                </a:solidFill>
                <a:latin typeface="+mn-ea"/>
                <a:ea typeface="+mn-ea"/>
              </a:rPr>
              <a:t> </a:t>
            </a:r>
            <a:r>
              <a:rPr lang="en-US" altLang="ja-JP" sz="1200" dirty="0" smtClean="0">
                <a:latin typeface="+mn-ea"/>
                <a:ea typeface="+mn-ea"/>
              </a:rPr>
              <a:t>   </a:t>
            </a:r>
            <a:r>
              <a:rPr lang="ja-JP" altLang="en-US" sz="1200" dirty="0" smtClean="0">
                <a:latin typeface="+mn-ea"/>
                <a:ea typeface="+mn-ea"/>
              </a:rPr>
              <a:t>　</a:t>
            </a:r>
            <a:r>
              <a:rPr lang="ja-JP" altLang="en-US" sz="1000" dirty="0" smtClean="0">
                <a:latin typeface="+mn-ea"/>
                <a:ea typeface="+mn-ea"/>
              </a:rPr>
              <a:t>   </a:t>
            </a:r>
            <a:r>
              <a:rPr lang="en-US" altLang="ja-JP" sz="1000" dirty="0" smtClean="0">
                <a:latin typeface="+mn-ea"/>
                <a:ea typeface="+mn-ea"/>
              </a:rPr>
              <a:t>(2023</a:t>
            </a:r>
            <a:r>
              <a:rPr lang="ja-JP" altLang="en-US" sz="1000" dirty="0" smtClean="0">
                <a:latin typeface="+mn-ea"/>
                <a:ea typeface="+mn-ea"/>
              </a:rPr>
              <a:t>年</a:t>
            </a:r>
            <a:r>
              <a:rPr lang="en-US" altLang="ja-JP" sz="1000" dirty="0">
                <a:latin typeface="+mn-ea"/>
                <a:ea typeface="+mn-ea"/>
              </a:rPr>
              <a:t>6</a:t>
            </a:r>
            <a:r>
              <a:rPr lang="ja-JP" altLang="en-US" sz="1000" dirty="0" smtClean="0">
                <a:latin typeface="+mn-ea"/>
                <a:ea typeface="+mn-ea"/>
              </a:rPr>
              <a:t>月現在</a:t>
            </a:r>
            <a:r>
              <a:rPr lang="en-US" altLang="ja-JP" sz="1000" dirty="0" smtClean="0">
                <a:latin typeface="+mn-ea"/>
                <a:ea typeface="+mn-ea"/>
              </a:rPr>
              <a:t>)</a:t>
            </a:r>
            <a:r>
              <a:rPr lang="ja-JP" altLang="en-US" sz="1000" dirty="0" smtClean="0">
                <a:latin typeface="+mn-ea"/>
                <a:ea typeface="+mn-ea"/>
              </a:rPr>
              <a:t>　</a:t>
            </a:r>
            <a:endParaRPr lang="ja-JP" altLang="en-US" sz="1000" dirty="0" smtClean="0">
              <a:solidFill>
                <a:srgbClr val="FF0000"/>
              </a:solidFill>
              <a:latin typeface="+mn-ea"/>
              <a:ea typeface="+mn-ea"/>
            </a:endParaRPr>
          </a:p>
        </p:txBody>
      </p:sp>
      <p:sp>
        <p:nvSpPr>
          <p:cNvPr id="18" name="Text Box 5"/>
          <p:cNvSpPr txBox="1">
            <a:spLocks noChangeArrowheads="1"/>
          </p:cNvSpPr>
          <p:nvPr/>
        </p:nvSpPr>
        <p:spPr bwMode="auto">
          <a:xfrm>
            <a:off x="758825" y="1903413"/>
            <a:ext cx="5751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defRPr/>
            </a:pPr>
            <a:r>
              <a:rPr lang="ja-JP" altLang="en-US" sz="1800" b="1" dirty="0" smtClean="0">
                <a:solidFill>
                  <a:srgbClr val="CC0000"/>
                </a:solidFill>
                <a:latin typeface="+mn-ea"/>
                <a:ea typeface="+mn-ea"/>
              </a:rPr>
              <a:t>２０・３０歳代女性および３０代以降の男性</a:t>
            </a:r>
            <a:r>
              <a:rPr lang="ja-JP" altLang="en-US" sz="1800" dirty="0" smtClean="0">
                <a:solidFill>
                  <a:srgbClr val="CC0000"/>
                </a:solidFill>
                <a:latin typeface="+mn-ea"/>
                <a:ea typeface="+mn-ea"/>
              </a:rPr>
              <a:t>を中心に</a:t>
            </a:r>
          </a:p>
          <a:p>
            <a:pPr eaLnBrk="1" hangingPunct="1">
              <a:defRPr/>
            </a:pPr>
            <a:r>
              <a:rPr lang="ja-JP" altLang="en-US" sz="1800" b="1" dirty="0" smtClean="0">
                <a:solidFill>
                  <a:srgbClr val="CC0000"/>
                </a:solidFill>
                <a:latin typeface="+mn-ea"/>
                <a:ea typeface="+mn-ea"/>
              </a:rPr>
              <a:t>消費意欲が旺盛なアクティブ世代に支持</a:t>
            </a:r>
            <a:r>
              <a:rPr lang="ja-JP" altLang="en-US" sz="1800" dirty="0" smtClean="0">
                <a:solidFill>
                  <a:srgbClr val="CC0000"/>
                </a:solidFill>
                <a:latin typeface="+mn-ea"/>
                <a:ea typeface="+mn-ea"/>
              </a:rPr>
              <a:t>されています</a:t>
            </a:r>
          </a:p>
        </p:txBody>
      </p:sp>
      <p:sp>
        <p:nvSpPr>
          <p:cNvPr id="19" name="Rectangle 9"/>
          <p:cNvSpPr>
            <a:spLocks noChangeArrowheads="1"/>
          </p:cNvSpPr>
          <p:nvPr/>
        </p:nvSpPr>
        <p:spPr bwMode="auto">
          <a:xfrm>
            <a:off x="1849438" y="2627313"/>
            <a:ext cx="1119187" cy="276225"/>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defRPr/>
            </a:pPr>
            <a:r>
              <a:rPr lang="en-US" altLang="ja-JP" sz="1200" smtClean="0">
                <a:solidFill>
                  <a:srgbClr val="FFC000"/>
                </a:solidFill>
                <a:latin typeface="+mn-ea"/>
                <a:ea typeface="+mn-ea"/>
              </a:rPr>
              <a:t>■</a:t>
            </a:r>
            <a:r>
              <a:rPr lang="ja-JP" altLang="en-US" sz="1200" smtClean="0">
                <a:latin typeface="+mn-ea"/>
                <a:ea typeface="+mn-ea"/>
              </a:rPr>
              <a:t>　年齢比</a:t>
            </a:r>
          </a:p>
        </p:txBody>
      </p:sp>
      <p:pic>
        <p:nvPicPr>
          <p:cNvPr id="22535" name="Picture 14" descr="r_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149975"/>
            <a:ext cx="381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5"/>
          <p:cNvSpPr>
            <a:spLocks noChangeArrowheads="1"/>
          </p:cNvSpPr>
          <p:nvPr/>
        </p:nvSpPr>
        <p:spPr bwMode="auto">
          <a:xfrm>
            <a:off x="-11113" y="3213100"/>
            <a:ext cx="914400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defRPr/>
            </a:pPr>
            <a:endParaRPr lang="ja-JP" altLang="en-US" sz="1800" smtClean="0">
              <a:latin typeface="+mn-ea"/>
              <a:ea typeface="+mn-ea"/>
            </a:endParaRPr>
          </a:p>
        </p:txBody>
      </p:sp>
      <p:pic>
        <p:nvPicPr>
          <p:cNvPr id="22537" name="Picture 16" descr="etc2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04628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2"/>
          <p:cNvSpPr txBox="1">
            <a:spLocks noChangeArrowheads="1"/>
          </p:cNvSpPr>
          <p:nvPr/>
        </p:nvSpPr>
        <p:spPr bwMode="auto">
          <a:xfrm>
            <a:off x="2563813" y="6145213"/>
            <a:ext cx="4865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400" dirty="0">
                <a:solidFill>
                  <a:schemeClr val="accent3">
                    <a:lumMod val="75000"/>
                  </a:schemeClr>
                </a:solidFill>
                <a:latin typeface="+mn-ea"/>
                <a:ea typeface="+mn-ea"/>
              </a:rPr>
              <a:t>男女とも</a:t>
            </a:r>
            <a:r>
              <a:rPr lang="ja-JP" altLang="en-US" sz="1400" dirty="0" smtClean="0">
                <a:solidFill>
                  <a:schemeClr val="accent3">
                    <a:lumMod val="75000"/>
                  </a:schemeClr>
                </a:solidFill>
                <a:latin typeface="+mn-ea"/>
                <a:ea typeface="+mn-ea"/>
              </a:rPr>
              <a:t>に</a:t>
            </a:r>
            <a:r>
              <a:rPr lang="en-US" altLang="ja-JP" sz="1400" dirty="0" smtClean="0">
                <a:solidFill>
                  <a:schemeClr val="accent3">
                    <a:lumMod val="75000"/>
                  </a:schemeClr>
                </a:solidFill>
                <a:latin typeface="+mn-ea"/>
                <a:ea typeface="+mn-ea"/>
              </a:rPr>
              <a:t>20</a:t>
            </a:r>
            <a:r>
              <a:rPr lang="ja-JP" altLang="en-US" sz="1400" dirty="0" smtClean="0">
                <a:solidFill>
                  <a:schemeClr val="accent3">
                    <a:lumMod val="75000"/>
                  </a:schemeClr>
                </a:solidFill>
                <a:latin typeface="+mn-ea"/>
                <a:ea typeface="+mn-ea"/>
              </a:rPr>
              <a:t>歳代後半～４０歳代前半に支持されています</a:t>
            </a:r>
            <a:endParaRPr lang="ja-JP" altLang="en-US" sz="1400" dirty="0">
              <a:solidFill>
                <a:schemeClr val="accent3">
                  <a:lumMod val="75000"/>
                </a:schemeClr>
              </a:solidFill>
              <a:latin typeface="+mn-ea"/>
              <a:ea typeface="+mn-ea"/>
            </a:endParaRPr>
          </a:p>
        </p:txBody>
      </p:sp>
      <p:sp>
        <p:nvSpPr>
          <p:cNvPr id="24" name="Text Box 50"/>
          <p:cNvSpPr txBox="1">
            <a:spLocks noChangeArrowheads="1"/>
          </p:cNvSpPr>
          <p:nvPr/>
        </p:nvSpPr>
        <p:spPr bwMode="auto">
          <a:xfrm>
            <a:off x="6633138" y="1989138"/>
            <a:ext cx="2371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lgn="r" eaLnBrk="1" hangingPunct="1">
              <a:defRPr/>
            </a:pPr>
            <a:r>
              <a:rPr lang="en-US" altLang="ja-JP" dirty="0" smtClean="0">
                <a:latin typeface="+mn-ea"/>
                <a:ea typeface="+mn-ea"/>
              </a:rPr>
              <a:t>■</a:t>
            </a:r>
            <a:r>
              <a:rPr lang="ja-JP" altLang="en-US" dirty="0" smtClean="0">
                <a:latin typeface="+mn-ea"/>
                <a:ea typeface="+mn-ea"/>
              </a:rPr>
              <a:t>調査概要</a:t>
            </a:r>
          </a:p>
          <a:p>
            <a:pPr algn="r" eaLnBrk="1" hangingPunct="1">
              <a:defRPr/>
            </a:pPr>
            <a:r>
              <a:rPr lang="ja-JP" altLang="en-US" dirty="0" smtClean="0">
                <a:latin typeface="+mn-ea"/>
                <a:ea typeface="+mn-ea"/>
              </a:rPr>
              <a:t>調査時期：</a:t>
            </a:r>
            <a:r>
              <a:rPr lang="en-US" altLang="ja-JP" dirty="0" smtClean="0">
                <a:latin typeface="+mn-ea"/>
                <a:ea typeface="+mn-ea"/>
              </a:rPr>
              <a:t>2023</a:t>
            </a:r>
            <a:r>
              <a:rPr lang="ja-JP" altLang="en-US" dirty="0" smtClean="0">
                <a:latin typeface="+mn-ea"/>
                <a:ea typeface="+mn-ea"/>
              </a:rPr>
              <a:t>年</a:t>
            </a:r>
            <a:r>
              <a:rPr lang="en-US" altLang="ja-JP" dirty="0" smtClean="0">
                <a:latin typeface="+mn-ea"/>
                <a:ea typeface="+mn-ea"/>
              </a:rPr>
              <a:t>6</a:t>
            </a:r>
            <a:r>
              <a:rPr lang="ja-JP" altLang="en-US" dirty="0" smtClean="0">
                <a:latin typeface="+mn-ea"/>
                <a:ea typeface="+mn-ea"/>
              </a:rPr>
              <a:t>月</a:t>
            </a:r>
            <a:r>
              <a:rPr lang="en-US" altLang="ja-JP" dirty="0" smtClean="0">
                <a:latin typeface="+mn-ea"/>
                <a:ea typeface="+mn-ea"/>
              </a:rPr>
              <a:t>1</a:t>
            </a:r>
            <a:r>
              <a:rPr lang="ja-JP" altLang="en-US" dirty="0" smtClean="0">
                <a:latin typeface="+mn-ea"/>
                <a:ea typeface="+mn-ea"/>
              </a:rPr>
              <a:t>日～</a:t>
            </a:r>
            <a:r>
              <a:rPr lang="en-US" altLang="ja-JP" dirty="0" smtClean="0">
                <a:latin typeface="+mn-ea"/>
                <a:ea typeface="+mn-ea"/>
              </a:rPr>
              <a:t>2023</a:t>
            </a:r>
            <a:r>
              <a:rPr lang="ja-JP" altLang="en-US" dirty="0" smtClean="0">
                <a:latin typeface="+mn-ea"/>
                <a:ea typeface="+mn-ea"/>
              </a:rPr>
              <a:t>年</a:t>
            </a:r>
            <a:r>
              <a:rPr lang="en-US" altLang="ja-JP" dirty="0">
                <a:latin typeface="+mn-ea"/>
                <a:ea typeface="+mn-ea"/>
              </a:rPr>
              <a:t>6</a:t>
            </a:r>
            <a:r>
              <a:rPr lang="ja-JP" altLang="en-US" dirty="0" smtClean="0">
                <a:latin typeface="+mn-ea"/>
                <a:ea typeface="+mn-ea"/>
              </a:rPr>
              <a:t>月</a:t>
            </a:r>
            <a:r>
              <a:rPr lang="en-US" altLang="ja-JP" dirty="0" smtClean="0">
                <a:latin typeface="+mn-ea"/>
                <a:ea typeface="+mn-ea"/>
              </a:rPr>
              <a:t>30</a:t>
            </a:r>
            <a:r>
              <a:rPr lang="ja-JP" altLang="en-US" dirty="0" smtClean="0">
                <a:latin typeface="+mn-ea"/>
                <a:ea typeface="+mn-ea"/>
              </a:rPr>
              <a:t>日まで</a:t>
            </a:r>
          </a:p>
          <a:p>
            <a:pPr algn="r" eaLnBrk="1" hangingPunct="1">
              <a:defRPr/>
            </a:pPr>
            <a:r>
              <a:rPr lang="ja-JP" altLang="en-US" dirty="0" smtClean="0">
                <a:latin typeface="+mn-ea"/>
                <a:ea typeface="+mn-ea"/>
              </a:rPr>
              <a:t>調査方法：</a:t>
            </a:r>
            <a:r>
              <a:rPr lang="en-US" altLang="ja-JP" dirty="0" smtClean="0">
                <a:latin typeface="+mn-ea"/>
                <a:ea typeface="+mn-ea"/>
              </a:rPr>
              <a:t>Google Analytics</a:t>
            </a:r>
            <a:endParaRPr lang="ja-JP" altLang="en-US" dirty="0" smtClean="0">
              <a:latin typeface="+mn-ea"/>
              <a:ea typeface="+mn-ea"/>
            </a:endParaRPr>
          </a:p>
          <a:p>
            <a:pPr algn="r" eaLnBrk="1" hangingPunct="1">
              <a:defRPr/>
            </a:pPr>
            <a:r>
              <a:rPr lang="ja-JP" altLang="en-US" dirty="0" smtClean="0">
                <a:latin typeface="+mn-ea"/>
                <a:ea typeface="+mn-ea"/>
              </a:rPr>
              <a:t>対象：地球の歩き方ホームページユーザー</a:t>
            </a:r>
          </a:p>
        </p:txBody>
      </p:sp>
      <p:sp>
        <p:nvSpPr>
          <p:cNvPr id="25" name="Rectangle 6"/>
          <p:cNvSpPr>
            <a:spLocks noChangeArrowheads="1"/>
          </p:cNvSpPr>
          <p:nvPr/>
        </p:nvSpPr>
        <p:spPr bwMode="auto">
          <a:xfrm>
            <a:off x="6510338" y="2632075"/>
            <a:ext cx="1079500" cy="274638"/>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defRPr/>
            </a:pPr>
            <a:r>
              <a:rPr lang="en-US" altLang="ja-JP" sz="1200" smtClean="0">
                <a:solidFill>
                  <a:srgbClr val="FFC000"/>
                </a:solidFill>
                <a:latin typeface="+mn-ea"/>
                <a:ea typeface="+mn-ea"/>
              </a:rPr>
              <a:t>■</a:t>
            </a:r>
            <a:r>
              <a:rPr lang="ja-JP" altLang="en-US" sz="1200" smtClean="0">
                <a:latin typeface="+mn-ea"/>
                <a:ea typeface="+mn-ea"/>
              </a:rPr>
              <a:t>　性別</a:t>
            </a:r>
          </a:p>
        </p:txBody>
      </p:sp>
      <p:sp>
        <p:nvSpPr>
          <p:cNvPr id="26" name="正方形/長方形 3"/>
          <p:cNvSpPr>
            <a:spLocks noChangeArrowheads="1"/>
          </p:cNvSpPr>
          <p:nvPr/>
        </p:nvSpPr>
        <p:spPr bwMode="auto">
          <a:xfrm>
            <a:off x="412750" y="1362075"/>
            <a:ext cx="732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a:defRPr/>
            </a:pPr>
            <a:r>
              <a:rPr lang="ja-JP" altLang="en-US" sz="900" dirty="0" smtClean="0">
                <a:solidFill>
                  <a:srgbClr val="FF0000"/>
                </a:solidFill>
                <a:latin typeface="+mn-ea"/>
                <a:ea typeface="+mn-ea"/>
              </a:rPr>
              <a:t>※2020年2月時点では月間総ページ 11,000,000PV、月間UU数：2,500,000でしたが、新型コロナウイルス（COVID-19）禍において、</a:t>
            </a:r>
            <a:endParaRPr lang="en-US" altLang="ja-JP" sz="900" dirty="0" smtClean="0">
              <a:solidFill>
                <a:srgbClr val="FF0000"/>
              </a:solidFill>
              <a:latin typeface="+mn-ea"/>
              <a:ea typeface="+mn-ea"/>
            </a:endParaRPr>
          </a:p>
          <a:p>
            <a:pPr>
              <a:defRPr/>
            </a:pPr>
            <a:r>
              <a:rPr lang="ja-JP" altLang="en-US" sz="900" dirty="0" smtClean="0">
                <a:solidFill>
                  <a:srgbClr val="FF0000"/>
                </a:solidFill>
                <a:latin typeface="+mn-ea"/>
                <a:ea typeface="+mn-ea"/>
              </a:rPr>
              <a:t>　2020年3月からPV・</a:t>
            </a:r>
            <a:r>
              <a:rPr lang="en-US" altLang="ja-JP" sz="900" dirty="0" smtClean="0">
                <a:solidFill>
                  <a:srgbClr val="FF0000"/>
                </a:solidFill>
                <a:latin typeface="+mn-ea"/>
                <a:ea typeface="+mn-ea"/>
              </a:rPr>
              <a:t>UU</a:t>
            </a:r>
            <a:r>
              <a:rPr lang="ja-JP" altLang="en-US" sz="900" dirty="0" smtClean="0">
                <a:solidFill>
                  <a:srgbClr val="FF0000"/>
                </a:solidFill>
                <a:latin typeface="+mn-ea"/>
                <a:ea typeface="+mn-ea"/>
              </a:rPr>
              <a:t>が急激に減少をいたしました。</a:t>
            </a:r>
            <a:endParaRPr lang="en-US" altLang="ja-JP" sz="900" dirty="0" smtClean="0">
              <a:solidFill>
                <a:srgbClr val="FF0000"/>
              </a:solidFill>
              <a:latin typeface="+mn-ea"/>
              <a:ea typeface="+mn-ea"/>
            </a:endParaRPr>
          </a:p>
        </p:txBody>
      </p:sp>
      <p:grpSp>
        <p:nvGrpSpPr>
          <p:cNvPr id="22542" name="グループ化 109"/>
          <p:cNvGrpSpPr>
            <a:grpSpLocks/>
          </p:cNvGrpSpPr>
          <p:nvPr/>
        </p:nvGrpSpPr>
        <p:grpSpPr bwMode="auto">
          <a:xfrm>
            <a:off x="7583488" y="561975"/>
            <a:ext cx="1292225" cy="1312863"/>
            <a:chOff x="119063" y="2027238"/>
            <a:chExt cx="3267075" cy="4021137"/>
          </a:xfrm>
        </p:grpSpPr>
        <p:pic>
          <p:nvPicPr>
            <p:cNvPr id="2254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63" y="2035175"/>
              <a:ext cx="32670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788" y="2027238"/>
              <a:ext cx="26733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正方形/長方形 14"/>
            <p:cNvSpPr>
              <a:spLocks noChangeArrowheads="1"/>
            </p:cNvSpPr>
            <p:nvPr/>
          </p:nvSpPr>
          <p:spPr bwMode="auto">
            <a:xfrm>
              <a:off x="119063" y="2027238"/>
              <a:ext cx="3267075" cy="4021137"/>
            </a:xfrm>
            <a:prstGeom prst="rect">
              <a:avLst/>
            </a:prstGeom>
            <a:noFill/>
            <a:ln w="9525" algn="ctr">
              <a:solidFill>
                <a:schemeClr val="tx1"/>
              </a:solidFill>
              <a:round/>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800">
                  <a:solidFill>
                    <a:schemeClr val="tx1"/>
                  </a:solidFill>
                  <a:latin typeface="Times New Roman" panose="02020603050405020304" pitchFamily="18" charset="0"/>
                  <a:ea typeface="HG丸ｺﾞｼｯｸM-PRO" panose="020F0600000000000000" pitchFamily="50" charset="-128"/>
                </a:defRPr>
              </a:lvl1pPr>
              <a:lvl2pPr marL="742950" indent="-285750">
                <a:defRPr kumimoji="1" sz="800">
                  <a:solidFill>
                    <a:schemeClr val="tx1"/>
                  </a:solidFill>
                  <a:latin typeface="Times New Roman" panose="02020603050405020304" pitchFamily="18" charset="0"/>
                  <a:ea typeface="HG丸ｺﾞｼｯｸM-PRO" panose="020F0600000000000000" pitchFamily="50" charset="-128"/>
                </a:defRPr>
              </a:lvl2pPr>
              <a:lvl3pPr marL="1143000" indent="-228600">
                <a:defRPr kumimoji="1" sz="800">
                  <a:solidFill>
                    <a:schemeClr val="tx1"/>
                  </a:solidFill>
                  <a:latin typeface="Times New Roman" panose="02020603050405020304" pitchFamily="18" charset="0"/>
                  <a:ea typeface="HG丸ｺﾞｼｯｸM-PRO" panose="020F0600000000000000" pitchFamily="50" charset="-128"/>
                </a:defRPr>
              </a:lvl3pPr>
              <a:lvl4pPr marL="1600200" indent="-228600">
                <a:defRPr kumimoji="1" sz="800">
                  <a:solidFill>
                    <a:schemeClr val="tx1"/>
                  </a:solidFill>
                  <a:latin typeface="Times New Roman" panose="02020603050405020304" pitchFamily="18" charset="0"/>
                  <a:ea typeface="HG丸ｺﾞｼｯｸM-PRO" panose="020F0600000000000000" pitchFamily="50" charset="-128"/>
                </a:defRPr>
              </a:lvl4pPr>
              <a:lvl5pPr marL="2057400" indent="-228600">
                <a:defRPr kumimoji="1" sz="800">
                  <a:solidFill>
                    <a:schemeClr val="tx1"/>
                  </a:solidFill>
                  <a:latin typeface="Times New Roman" panose="02020603050405020304" pitchFamily="18" charset="0"/>
                  <a:ea typeface="HG丸ｺﾞｼｯｸM-PRO" panose="020F0600000000000000"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HG丸ｺﾞｼｯｸM-PRO" panose="020F0600000000000000" pitchFamily="50" charset="-128"/>
                </a:defRPr>
              </a:lvl9pPr>
            </a:lstStyle>
            <a:p>
              <a:pPr eaLnBrk="1" hangingPunct="1">
                <a:defRPr/>
              </a:pPr>
              <a:endParaRPr lang="ja-JP" altLang="en-US" sz="1800" smtClean="0">
                <a:latin typeface="+mn-ea"/>
                <a:ea typeface="+mn-ea"/>
              </a:endParaRPr>
            </a:p>
          </p:txBody>
        </p:sp>
      </p:grpSp>
      <p:graphicFrame>
        <p:nvGraphicFramePr>
          <p:cNvPr id="20" name="グラフ 19"/>
          <p:cNvGraphicFramePr>
            <a:graphicFrameLocks/>
          </p:cNvGraphicFramePr>
          <p:nvPr>
            <p:extLst>
              <p:ext uri="{D42A27DB-BD31-4B8C-83A1-F6EECF244321}">
                <p14:modId xmlns:p14="http://schemas.microsoft.com/office/powerpoint/2010/main" val="59531177"/>
              </p:ext>
            </p:extLst>
          </p:nvPr>
        </p:nvGraphicFramePr>
        <p:xfrm>
          <a:off x="4524135" y="2862263"/>
          <a:ext cx="5135487" cy="3213000"/>
        </p:xfrm>
        <a:graphic>
          <a:graphicData uri="http://schemas.openxmlformats.org/drawingml/2006/chart">
            <c:chart xmlns:c="http://schemas.openxmlformats.org/drawingml/2006/chart" xmlns:r="http://schemas.openxmlformats.org/officeDocument/2006/relationships" r:id="rId6"/>
          </a:graphicData>
        </a:graphic>
      </p:graphicFrame>
      <p:pic>
        <p:nvPicPr>
          <p:cNvPr id="2" name="図 1"/>
          <p:cNvPicPr>
            <a:picLocks noChangeAspect="1"/>
          </p:cNvPicPr>
          <p:nvPr/>
        </p:nvPicPr>
        <p:blipFill>
          <a:blip r:embed="rId7"/>
          <a:stretch>
            <a:fillRect/>
          </a:stretch>
        </p:blipFill>
        <p:spPr>
          <a:xfrm>
            <a:off x="412750" y="2849454"/>
            <a:ext cx="4792442" cy="338785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9457DBD-AF79-4B75-9704-9C7DA12F8619}"/>
              </a:ext>
            </a:extLst>
          </p:cNvPr>
          <p:cNvSpPr txBox="1"/>
          <p:nvPr/>
        </p:nvSpPr>
        <p:spPr>
          <a:xfrm>
            <a:off x="120650" y="230188"/>
            <a:ext cx="7429500" cy="369887"/>
          </a:xfrm>
          <a:prstGeom prst="rect">
            <a:avLst/>
          </a:prstGeom>
          <a:noFill/>
        </p:spPr>
        <p:txBody>
          <a:bodyPr>
            <a:spAutoFit/>
          </a:bodyPr>
          <a:lstStyle/>
          <a:p>
            <a:pPr defTabSz="457200" eaLnBrk="1" fontAlgn="auto" hangingPunct="1">
              <a:spcBef>
                <a:spcPts val="0"/>
              </a:spcBef>
              <a:spcAft>
                <a:spcPts val="0"/>
              </a:spcAft>
              <a:defRPr/>
            </a:pPr>
            <a:r>
              <a:rPr lang="ja-JP" altLang="en-US" sz="1800" b="1" dirty="0">
                <a:solidFill>
                  <a:prstClr val="black"/>
                </a:solidFill>
                <a:latin typeface="+mn-ea"/>
                <a:ea typeface="+mn-ea"/>
              </a:rPr>
              <a:t>地球の歩き方ホームページ ユーザープロフィール～２～</a:t>
            </a:r>
          </a:p>
        </p:txBody>
      </p:sp>
      <p:pic>
        <p:nvPicPr>
          <p:cNvPr id="23555"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5038" y="833438"/>
            <a:ext cx="26495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83"/>
          <p:cNvSpPr>
            <a:spLocks noChangeArrowheads="1"/>
          </p:cNvSpPr>
          <p:nvPr/>
        </p:nvSpPr>
        <p:spPr bwMode="auto">
          <a:xfrm>
            <a:off x="442913" y="690563"/>
            <a:ext cx="2471737" cy="2459037"/>
          </a:xfrm>
          <a:prstGeom prst="ellipse">
            <a:avLst/>
          </a:prstGeom>
          <a:solidFill>
            <a:srgbClr val="C0C0C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800">
              <a:latin typeface="Times New Roman" panose="02020603050405020304" pitchFamily="18" charset="0"/>
              <a:ea typeface="HG丸ｺﾞｼｯｸM-PRO" panose="020F0600000000000000" pitchFamily="50" charset="-128"/>
            </a:endParaRPr>
          </a:p>
        </p:txBody>
      </p:sp>
      <p:sp>
        <p:nvSpPr>
          <p:cNvPr id="23557" name="Rectangle 84"/>
          <p:cNvSpPr>
            <a:spLocks noChangeArrowheads="1"/>
          </p:cNvSpPr>
          <p:nvPr/>
        </p:nvSpPr>
        <p:spPr bwMode="auto">
          <a:xfrm>
            <a:off x="433388" y="577850"/>
            <a:ext cx="1217612" cy="11509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endParaRPr lang="ja-JP" altLang="en-US" sz="800">
              <a:latin typeface="Times New Roman" panose="02020603050405020304" pitchFamily="18" charset="0"/>
              <a:ea typeface="HG丸ｺﾞｼｯｸM-PRO" panose="020F0600000000000000" pitchFamily="50" charset="-128"/>
            </a:endParaRPr>
          </a:p>
        </p:txBody>
      </p:sp>
      <p:pic>
        <p:nvPicPr>
          <p:cNvPr id="23558"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700088"/>
            <a:ext cx="496093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 y="644525"/>
            <a:ext cx="396081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6"/>
          <p:cNvSpPr>
            <a:spLocks noChangeArrowheads="1"/>
          </p:cNvSpPr>
          <p:nvPr/>
        </p:nvSpPr>
        <p:spPr bwMode="auto">
          <a:xfrm>
            <a:off x="7770813" y="914400"/>
            <a:ext cx="1152525" cy="274638"/>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1200" smtClean="0">
                <a:solidFill>
                  <a:srgbClr val="FFC000"/>
                </a:solidFill>
                <a:latin typeface="+mn-ea"/>
                <a:ea typeface="+mn-ea"/>
              </a:rPr>
              <a:t>■</a:t>
            </a:r>
            <a:r>
              <a:rPr lang="ja-JP" altLang="en-US" sz="1200" smtClean="0">
                <a:latin typeface="+mn-ea"/>
                <a:ea typeface="+mn-ea"/>
              </a:rPr>
              <a:t>　家族構成</a:t>
            </a:r>
          </a:p>
        </p:txBody>
      </p:sp>
      <p:sp>
        <p:nvSpPr>
          <p:cNvPr id="39" name="Rectangle 7"/>
          <p:cNvSpPr>
            <a:spLocks noChangeArrowheads="1"/>
          </p:cNvSpPr>
          <p:nvPr/>
        </p:nvSpPr>
        <p:spPr bwMode="auto">
          <a:xfrm>
            <a:off x="500063" y="3644900"/>
            <a:ext cx="3819525" cy="277813"/>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200" smtClean="0">
                <a:solidFill>
                  <a:srgbClr val="FFC000"/>
                </a:solidFill>
                <a:latin typeface="+mn-ea"/>
                <a:ea typeface="+mn-ea"/>
              </a:rPr>
              <a:t>■</a:t>
            </a:r>
            <a:r>
              <a:rPr lang="ja-JP" altLang="en-US" sz="1200" smtClean="0">
                <a:latin typeface="+mn-ea"/>
                <a:ea typeface="+mn-ea"/>
              </a:rPr>
              <a:t>　地球の歩き方ホームページを訪れるタイミング</a:t>
            </a:r>
          </a:p>
        </p:txBody>
      </p:sp>
      <p:pic>
        <p:nvPicPr>
          <p:cNvPr id="23562" name="Picture 14" descr="r_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3025" y="3127375"/>
            <a:ext cx="381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7"/>
          <p:cNvSpPr txBox="1">
            <a:spLocks noChangeArrowheads="1"/>
          </p:cNvSpPr>
          <p:nvPr/>
        </p:nvSpPr>
        <p:spPr bwMode="auto">
          <a:xfrm>
            <a:off x="2708275" y="6213475"/>
            <a:ext cx="431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400" dirty="0">
                <a:solidFill>
                  <a:schemeClr val="tx1">
                    <a:lumMod val="50000"/>
                    <a:lumOff val="50000"/>
                  </a:schemeClr>
                </a:solidFill>
                <a:latin typeface="+mn-ea"/>
                <a:ea typeface="+mn-ea"/>
              </a:rPr>
              <a:t>次の旅行に有益な情報を定期的に探しに来ています</a:t>
            </a:r>
          </a:p>
        </p:txBody>
      </p:sp>
      <p:sp>
        <p:nvSpPr>
          <p:cNvPr id="42" name="Rectangle 20"/>
          <p:cNvSpPr>
            <a:spLocks noChangeArrowheads="1"/>
          </p:cNvSpPr>
          <p:nvPr/>
        </p:nvSpPr>
        <p:spPr bwMode="auto">
          <a:xfrm>
            <a:off x="5148263" y="3644900"/>
            <a:ext cx="3619500" cy="274638"/>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200" smtClean="0">
                <a:solidFill>
                  <a:srgbClr val="FFC000"/>
                </a:solidFill>
                <a:latin typeface="+mn-ea"/>
                <a:ea typeface="+mn-ea"/>
              </a:rPr>
              <a:t>■</a:t>
            </a:r>
            <a:r>
              <a:rPr lang="ja-JP" altLang="en-US" sz="1200" smtClean="0">
                <a:solidFill>
                  <a:srgbClr val="FFC000"/>
                </a:solidFill>
                <a:latin typeface="+mn-ea"/>
                <a:ea typeface="+mn-ea"/>
              </a:rPr>
              <a:t>　</a:t>
            </a:r>
            <a:r>
              <a:rPr lang="ja-JP" altLang="en-US" sz="1200" smtClean="0">
                <a:latin typeface="+mn-ea"/>
                <a:ea typeface="+mn-ea"/>
              </a:rPr>
              <a:t>地球の歩き方ホームページの利用頻度</a:t>
            </a:r>
          </a:p>
        </p:txBody>
      </p:sp>
      <p:sp>
        <p:nvSpPr>
          <p:cNvPr id="43" name="Text Box 15"/>
          <p:cNvSpPr txBox="1">
            <a:spLocks noChangeArrowheads="1"/>
          </p:cNvSpPr>
          <p:nvPr/>
        </p:nvSpPr>
        <p:spPr bwMode="auto">
          <a:xfrm>
            <a:off x="2941638" y="3135313"/>
            <a:ext cx="413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400" dirty="0">
                <a:solidFill>
                  <a:schemeClr val="tx1">
                    <a:lumMod val="50000"/>
                    <a:lumOff val="50000"/>
                  </a:schemeClr>
                </a:solidFill>
                <a:latin typeface="+mn-ea"/>
                <a:ea typeface="+mn-ea"/>
              </a:rPr>
              <a:t>比較的、高所得者層がメイン読者になっています</a:t>
            </a:r>
          </a:p>
        </p:txBody>
      </p:sp>
      <p:sp>
        <p:nvSpPr>
          <p:cNvPr id="23566" name="Line 73"/>
          <p:cNvSpPr>
            <a:spLocks noChangeShapeType="1"/>
          </p:cNvSpPr>
          <p:nvPr/>
        </p:nvSpPr>
        <p:spPr bwMode="auto">
          <a:xfrm flipH="1">
            <a:off x="1651000" y="693738"/>
            <a:ext cx="0" cy="287337"/>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ja-JP" altLang="en-US"/>
          </a:p>
        </p:txBody>
      </p:sp>
      <p:sp>
        <p:nvSpPr>
          <p:cNvPr id="23567" name="Text Box 102"/>
          <p:cNvSpPr txBox="1">
            <a:spLocks noChangeArrowheads="1"/>
          </p:cNvSpPr>
          <p:nvPr/>
        </p:nvSpPr>
        <p:spPr bwMode="auto">
          <a:xfrm>
            <a:off x="433388" y="6224588"/>
            <a:ext cx="1727200" cy="276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600">
                <a:solidFill>
                  <a:srgbClr val="CC0000"/>
                </a:solidFill>
                <a:latin typeface="ＭＳ Ｐゴシック" panose="020B0600070205080204" pitchFamily="50" charset="-128"/>
                <a:ea typeface="ＭＳ Ｐゴシック" panose="020B0600070205080204" pitchFamily="50" charset="-128"/>
              </a:rPr>
              <a:t>※1</a:t>
            </a:r>
            <a:r>
              <a:rPr lang="ja-JP" altLang="en-US" sz="600">
                <a:solidFill>
                  <a:srgbClr val="CC0000"/>
                </a:solidFill>
                <a:latin typeface="ＭＳ Ｐゴシック" panose="020B0600070205080204" pitchFamily="50" charset="-128"/>
                <a:ea typeface="ＭＳ Ｐゴシック" panose="020B0600070205080204" pitchFamily="50" charset="-128"/>
              </a:rPr>
              <a:t>： </a:t>
            </a:r>
            <a:r>
              <a:rPr lang="ja-JP" altLang="en-US" sz="600">
                <a:latin typeface="ＭＳ Ｐゴシック" panose="020B0600070205080204" pitchFamily="50" charset="-128"/>
                <a:ea typeface="ＭＳ Ｐゴシック" panose="020B0600070205080204" pitchFamily="50" charset="-128"/>
              </a:rPr>
              <a:t>旅行先を決定するタイミング</a:t>
            </a:r>
          </a:p>
          <a:p>
            <a:pPr eaLnBrk="1" hangingPunct="1">
              <a:lnSpc>
                <a:spcPct val="100000"/>
              </a:lnSpc>
              <a:spcBef>
                <a:spcPct val="0"/>
              </a:spcBef>
              <a:buFontTx/>
              <a:buNone/>
            </a:pPr>
            <a:r>
              <a:rPr lang="en-US" altLang="ja-JP" sz="600">
                <a:solidFill>
                  <a:srgbClr val="CC0000"/>
                </a:solidFill>
                <a:latin typeface="ＭＳ Ｐゴシック" panose="020B0600070205080204" pitchFamily="50" charset="-128"/>
                <a:ea typeface="ＭＳ Ｐゴシック" panose="020B0600070205080204" pitchFamily="50" charset="-128"/>
              </a:rPr>
              <a:t>※2</a:t>
            </a:r>
            <a:r>
              <a:rPr lang="ja-JP" altLang="en-US" sz="600">
                <a:solidFill>
                  <a:srgbClr val="CC0000"/>
                </a:solidFill>
                <a:latin typeface="ＭＳ Ｐゴシック" panose="020B0600070205080204" pitchFamily="50" charset="-128"/>
                <a:ea typeface="ＭＳ Ｐゴシック" panose="020B0600070205080204" pitchFamily="50" charset="-128"/>
              </a:rPr>
              <a:t>： </a:t>
            </a:r>
            <a:r>
              <a:rPr lang="ja-JP" altLang="en-US" sz="600">
                <a:latin typeface="ＭＳ Ｐゴシック" panose="020B0600070205080204" pitchFamily="50" charset="-128"/>
                <a:ea typeface="ＭＳ Ｐゴシック" panose="020B0600070205080204" pitchFamily="50" charset="-128"/>
              </a:rPr>
              <a:t>航空券、ホテル等を予約するタイミング</a:t>
            </a:r>
          </a:p>
        </p:txBody>
      </p:sp>
      <p:sp>
        <p:nvSpPr>
          <p:cNvPr id="23568" name="Text Box 23"/>
          <p:cNvSpPr txBox="1">
            <a:spLocks noChangeArrowheads="1"/>
          </p:cNvSpPr>
          <p:nvPr/>
        </p:nvSpPr>
        <p:spPr bwMode="auto">
          <a:xfrm>
            <a:off x="7308850" y="1196975"/>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solidFill>
                  <a:schemeClr val="bg1"/>
                </a:solidFill>
                <a:latin typeface="HGP創英角ｺﾞｼｯｸUB" panose="020B0900000000000000" pitchFamily="50" charset="-128"/>
                <a:ea typeface="HGP創英角ｺﾞｼｯｸUB" panose="020B0900000000000000" pitchFamily="50" charset="-128"/>
              </a:rPr>
              <a:t>独身（独り暮らし）</a:t>
            </a:r>
          </a:p>
          <a:p>
            <a:pPr eaLnBrk="1" hangingPunct="1">
              <a:lnSpc>
                <a:spcPct val="100000"/>
              </a:lnSpc>
              <a:spcBef>
                <a:spcPct val="0"/>
              </a:spcBef>
              <a:buFontTx/>
              <a:buNone/>
            </a:pPr>
            <a:endParaRPr lang="ja-JP" altLang="en-US" sz="4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solidFill>
                  <a:schemeClr val="bg1"/>
                </a:solidFill>
                <a:latin typeface="HGP創英角ｺﾞｼｯｸUB" panose="020B0900000000000000" pitchFamily="50" charset="-128"/>
                <a:ea typeface="HGP創英角ｺﾞｼｯｸUB" panose="020B0900000000000000" pitchFamily="50" charset="-128"/>
              </a:rPr>
              <a:t>17.0</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69" name="Text Box 23"/>
          <p:cNvSpPr txBox="1">
            <a:spLocks noChangeArrowheads="1"/>
          </p:cNvSpPr>
          <p:nvPr/>
        </p:nvSpPr>
        <p:spPr bwMode="auto">
          <a:xfrm>
            <a:off x="7685088" y="18034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独身（親と同居）</a:t>
            </a:r>
          </a:p>
          <a:p>
            <a:pPr eaLnBrk="1" hangingPunct="1">
              <a:lnSpc>
                <a:spcPct val="100000"/>
              </a:lnSpc>
              <a:spcBef>
                <a:spcPct val="0"/>
              </a:spcBef>
              <a:buFontTx/>
              <a:buNone/>
            </a:pPr>
            <a:endParaRPr lang="ja-JP" altLang="en-US" sz="4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latin typeface="HGP創英角ｺﾞｼｯｸUB" panose="020B0900000000000000" pitchFamily="50" charset="-128"/>
                <a:ea typeface="HGP創英角ｺﾞｼｯｸUB" panose="020B0900000000000000" pitchFamily="50" charset="-128"/>
              </a:rPr>
              <a:t>16.4</a:t>
            </a:r>
            <a:r>
              <a:rPr lang="ja-JP" altLang="en-US" sz="1000">
                <a:latin typeface="HGP創英角ｺﾞｼｯｸUB" panose="020B0900000000000000" pitchFamily="50" charset="-128"/>
                <a:ea typeface="HGP創英角ｺﾞｼｯｸUB" panose="020B0900000000000000" pitchFamily="50" charset="-128"/>
              </a:rPr>
              <a:t>％</a:t>
            </a:r>
          </a:p>
        </p:txBody>
      </p:sp>
      <p:sp>
        <p:nvSpPr>
          <p:cNvPr id="23570" name="Text Box 23"/>
          <p:cNvSpPr txBox="1">
            <a:spLocks noChangeArrowheads="1"/>
          </p:cNvSpPr>
          <p:nvPr/>
        </p:nvSpPr>
        <p:spPr bwMode="auto">
          <a:xfrm>
            <a:off x="6948488" y="2433638"/>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600">
                <a:solidFill>
                  <a:schemeClr val="bg1"/>
                </a:solidFill>
                <a:latin typeface="HGP創英角ｺﾞｼｯｸUB" panose="020B0900000000000000" pitchFamily="50" charset="-128"/>
                <a:ea typeface="HGP創英角ｺﾞｼｯｸUB" panose="020B0900000000000000" pitchFamily="50" charset="-128"/>
              </a:rPr>
              <a:t>夫婦のみ世帯</a:t>
            </a:r>
          </a:p>
          <a:p>
            <a:pPr algn="ctr" eaLnBrk="1" hangingPunct="1">
              <a:lnSpc>
                <a:spcPct val="100000"/>
              </a:lnSpc>
              <a:spcBef>
                <a:spcPct val="0"/>
              </a:spcBef>
              <a:buFontTx/>
              <a:buNone/>
            </a:pPr>
            <a:endParaRPr lang="ja-JP" altLang="en-US" sz="400">
              <a:solidFill>
                <a:schemeClr val="bg1"/>
              </a:solidFill>
              <a:latin typeface="HGP創英角ｺﾞｼｯｸUB" panose="020B0900000000000000" pitchFamily="50" charset="-128"/>
              <a:ea typeface="HGP創英角ｺﾞｼｯｸUB" panose="020B0900000000000000" pitchFamily="50" charset="-128"/>
            </a:endParaRPr>
          </a:p>
          <a:p>
            <a:pPr algn="ctr" eaLnBrk="1" hangingPunct="1">
              <a:lnSpc>
                <a:spcPct val="100000"/>
              </a:lnSpc>
              <a:spcBef>
                <a:spcPct val="0"/>
              </a:spcBef>
              <a:buFontTx/>
              <a:buNone/>
            </a:pPr>
            <a:r>
              <a:rPr lang="en-US" altLang="ja-JP" sz="1000">
                <a:solidFill>
                  <a:schemeClr val="bg1"/>
                </a:solidFill>
                <a:latin typeface="HGP創英角ｺﾞｼｯｸUB" panose="020B0900000000000000" pitchFamily="50" charset="-128"/>
                <a:ea typeface="HGP創英角ｺﾞｼｯｸUB" panose="020B0900000000000000" pitchFamily="50" charset="-128"/>
              </a:rPr>
              <a:t>32.1</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71" name="Text Box 23"/>
          <p:cNvSpPr txBox="1">
            <a:spLocks noChangeArrowheads="1"/>
          </p:cNvSpPr>
          <p:nvPr/>
        </p:nvSpPr>
        <p:spPr bwMode="auto">
          <a:xfrm>
            <a:off x="6264275" y="173513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子供同居世帯</a:t>
            </a:r>
          </a:p>
          <a:p>
            <a:pPr algn="ctr" eaLnBrk="1" hangingPunct="1">
              <a:lnSpc>
                <a:spcPct val="100000"/>
              </a:lnSpc>
              <a:spcBef>
                <a:spcPct val="0"/>
              </a:spcBef>
              <a:buFontTx/>
              <a:buNone/>
            </a:pPr>
            <a:endParaRPr lang="ja-JP" altLang="en-US" sz="400">
              <a:latin typeface="HGP創英角ｺﾞｼｯｸUB" panose="020B0900000000000000" pitchFamily="50" charset="-128"/>
              <a:ea typeface="HGP創英角ｺﾞｼｯｸUB" panose="020B0900000000000000" pitchFamily="50" charset="-128"/>
            </a:endParaRPr>
          </a:p>
          <a:p>
            <a:pPr algn="ctr" eaLnBrk="1" hangingPunct="1">
              <a:lnSpc>
                <a:spcPct val="100000"/>
              </a:lnSpc>
              <a:spcBef>
                <a:spcPct val="0"/>
              </a:spcBef>
              <a:buFontTx/>
              <a:buNone/>
            </a:pPr>
            <a:r>
              <a:rPr lang="en-US" altLang="ja-JP" sz="1000">
                <a:latin typeface="HGP創英角ｺﾞｼｯｸUB" panose="020B0900000000000000" pitchFamily="50" charset="-128"/>
                <a:ea typeface="HGP創英角ｺﾞｼｯｸUB" panose="020B0900000000000000" pitchFamily="50" charset="-128"/>
              </a:rPr>
              <a:t>24.1</a:t>
            </a:r>
            <a:r>
              <a:rPr lang="ja-JP" altLang="en-US" sz="1000">
                <a:latin typeface="HGP創英角ｺﾞｼｯｸUB" panose="020B0900000000000000" pitchFamily="50" charset="-128"/>
                <a:ea typeface="HGP創英角ｺﾞｼｯｸUB" panose="020B0900000000000000" pitchFamily="50" charset="-128"/>
              </a:rPr>
              <a:t>％</a:t>
            </a:r>
          </a:p>
        </p:txBody>
      </p:sp>
      <p:sp>
        <p:nvSpPr>
          <p:cNvPr id="23572" name="Text Box 23"/>
          <p:cNvSpPr txBox="1">
            <a:spLocks noChangeArrowheads="1"/>
          </p:cNvSpPr>
          <p:nvPr/>
        </p:nvSpPr>
        <p:spPr bwMode="auto">
          <a:xfrm>
            <a:off x="5491163" y="915988"/>
            <a:ext cx="1223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子供・両親など同居世帯</a:t>
            </a:r>
          </a:p>
          <a:p>
            <a:pP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　　　　　　　　　　</a:t>
            </a:r>
            <a:r>
              <a:rPr lang="en-US" altLang="ja-JP" sz="700">
                <a:latin typeface="HGP創英角ｺﾞｼｯｸUB" panose="020B0900000000000000" pitchFamily="50" charset="-128"/>
                <a:ea typeface="HGP創英角ｺﾞｼｯｸUB" panose="020B0900000000000000" pitchFamily="50" charset="-128"/>
              </a:rPr>
              <a:t>6.8</a:t>
            </a:r>
            <a:r>
              <a:rPr lang="ja-JP" altLang="en-US" sz="700">
                <a:latin typeface="HGP創英角ｺﾞｼｯｸUB" panose="020B0900000000000000" pitchFamily="50" charset="-128"/>
                <a:ea typeface="HGP創英角ｺﾞｼｯｸUB" panose="020B0900000000000000" pitchFamily="50" charset="-128"/>
              </a:rPr>
              <a:t>％</a:t>
            </a:r>
          </a:p>
        </p:txBody>
      </p:sp>
      <p:sp>
        <p:nvSpPr>
          <p:cNvPr id="23573" name="Text Box 23"/>
          <p:cNvSpPr txBox="1">
            <a:spLocks noChangeArrowheads="1"/>
          </p:cNvSpPr>
          <p:nvPr/>
        </p:nvSpPr>
        <p:spPr bwMode="auto">
          <a:xfrm>
            <a:off x="6278563" y="747713"/>
            <a:ext cx="7937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その他　</a:t>
            </a:r>
            <a:r>
              <a:rPr lang="en-US" altLang="ja-JP" sz="700">
                <a:latin typeface="HGP創英角ｺﾞｼｯｸUB" panose="020B0900000000000000" pitchFamily="50" charset="-128"/>
                <a:ea typeface="HGP創英角ｺﾞｼｯｸUB" panose="020B0900000000000000" pitchFamily="50" charset="-128"/>
              </a:rPr>
              <a:t>3.5</a:t>
            </a:r>
            <a:r>
              <a:rPr lang="ja-JP" altLang="en-US" sz="700">
                <a:latin typeface="HGP創英角ｺﾞｼｯｸUB" panose="020B0900000000000000" pitchFamily="50" charset="-128"/>
                <a:ea typeface="HGP創英角ｺﾞｼｯｸUB" panose="020B0900000000000000" pitchFamily="50" charset="-128"/>
              </a:rPr>
              <a:t>％</a:t>
            </a:r>
          </a:p>
        </p:txBody>
      </p:sp>
      <p:sp>
        <p:nvSpPr>
          <p:cNvPr id="52" name="Line 113"/>
          <p:cNvSpPr>
            <a:spLocks noChangeShapeType="1"/>
          </p:cNvSpPr>
          <p:nvPr/>
        </p:nvSpPr>
        <p:spPr bwMode="auto">
          <a:xfrm>
            <a:off x="6919913" y="817563"/>
            <a:ext cx="247650" cy="104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defRPr/>
            </a:pPr>
            <a:endParaRPr lang="ja-JP" altLang="en-US">
              <a:latin typeface="+mn-ea"/>
              <a:ea typeface="+mn-ea"/>
            </a:endParaRPr>
          </a:p>
        </p:txBody>
      </p:sp>
      <p:sp>
        <p:nvSpPr>
          <p:cNvPr id="23575" name="Text Box 21"/>
          <p:cNvSpPr txBox="1">
            <a:spLocks noChangeArrowheads="1"/>
          </p:cNvSpPr>
          <p:nvPr/>
        </p:nvSpPr>
        <p:spPr bwMode="auto">
          <a:xfrm>
            <a:off x="1401763" y="3013075"/>
            <a:ext cx="58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800">
                <a:latin typeface="HGP創英角ｺﾞｼｯｸUB" panose="020B0900000000000000" pitchFamily="50" charset="-128"/>
                <a:ea typeface="HGP創英角ｺﾞｼｯｸUB" panose="020B0900000000000000" pitchFamily="50" charset="-128"/>
              </a:rPr>
              <a:t>社会人</a:t>
            </a:r>
          </a:p>
          <a:p>
            <a:pPr algn="ctr" eaLnBrk="1" hangingPunct="1">
              <a:lnSpc>
                <a:spcPct val="100000"/>
              </a:lnSpc>
              <a:spcBef>
                <a:spcPct val="0"/>
              </a:spcBef>
              <a:buFontTx/>
              <a:buNone/>
            </a:pPr>
            <a:r>
              <a:rPr lang="en-US" altLang="ja-JP" sz="1000">
                <a:latin typeface="HGP創英角ｺﾞｼｯｸUB" panose="020B0900000000000000" pitchFamily="50" charset="-128"/>
                <a:ea typeface="HGP創英角ｺﾞｼｯｸUB" panose="020B0900000000000000" pitchFamily="50" charset="-128"/>
              </a:rPr>
              <a:t>77.4</a:t>
            </a:r>
            <a:r>
              <a:rPr lang="ja-JP" altLang="en-US" sz="1000">
                <a:latin typeface="HGP創英角ｺﾞｼｯｸUB" panose="020B0900000000000000" pitchFamily="50" charset="-128"/>
                <a:ea typeface="HGP創英角ｺﾞｼｯｸUB" panose="020B0900000000000000" pitchFamily="50" charset="-128"/>
              </a:rPr>
              <a:t>％</a:t>
            </a:r>
          </a:p>
        </p:txBody>
      </p:sp>
      <p:sp>
        <p:nvSpPr>
          <p:cNvPr id="54" name="Rectangle 12"/>
          <p:cNvSpPr>
            <a:spLocks noChangeArrowheads="1"/>
          </p:cNvSpPr>
          <p:nvPr/>
        </p:nvSpPr>
        <p:spPr bwMode="auto">
          <a:xfrm>
            <a:off x="103188" y="523875"/>
            <a:ext cx="914400" cy="274638"/>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200" smtClean="0">
                <a:solidFill>
                  <a:srgbClr val="FFC000"/>
                </a:solidFill>
                <a:latin typeface="+mn-ea"/>
                <a:ea typeface="+mn-ea"/>
              </a:rPr>
              <a:t>■</a:t>
            </a:r>
            <a:r>
              <a:rPr lang="ja-JP" altLang="en-US" sz="1200" smtClean="0">
                <a:latin typeface="+mn-ea"/>
                <a:ea typeface="+mn-ea"/>
              </a:rPr>
              <a:t>　職業</a:t>
            </a:r>
          </a:p>
        </p:txBody>
      </p:sp>
      <p:sp>
        <p:nvSpPr>
          <p:cNvPr id="55" name="Rectangle 13"/>
          <p:cNvSpPr>
            <a:spLocks noChangeArrowheads="1"/>
          </p:cNvSpPr>
          <p:nvPr/>
        </p:nvSpPr>
        <p:spPr bwMode="auto">
          <a:xfrm>
            <a:off x="3405188" y="631825"/>
            <a:ext cx="914400" cy="274638"/>
          </a:xfrm>
          <a:prstGeom prst="rect">
            <a:avLst/>
          </a:prstGeom>
          <a:solidFill>
            <a:srgbClr val="F1E3DB"/>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200" smtClean="0">
                <a:solidFill>
                  <a:srgbClr val="FFC000"/>
                </a:solidFill>
                <a:latin typeface="+mn-ea"/>
                <a:ea typeface="+mn-ea"/>
              </a:rPr>
              <a:t>■</a:t>
            </a:r>
            <a:r>
              <a:rPr lang="ja-JP" altLang="en-US" sz="1200" smtClean="0">
                <a:latin typeface="+mn-ea"/>
                <a:ea typeface="+mn-ea"/>
              </a:rPr>
              <a:t>　年収</a:t>
            </a:r>
          </a:p>
        </p:txBody>
      </p:sp>
      <p:sp>
        <p:nvSpPr>
          <p:cNvPr id="23578" name="Text Box 21"/>
          <p:cNvSpPr txBox="1">
            <a:spLocks noChangeArrowheads="1"/>
          </p:cNvSpPr>
          <p:nvPr/>
        </p:nvSpPr>
        <p:spPr bwMode="auto">
          <a:xfrm>
            <a:off x="1727200" y="170973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solidFill>
                  <a:schemeClr val="bg1"/>
                </a:solidFill>
                <a:latin typeface="HGP創英角ｺﾞｼｯｸUB" panose="020B0900000000000000" pitchFamily="50" charset="-128"/>
                <a:ea typeface="HGP創英角ｺﾞｼｯｸUB" panose="020B0900000000000000" pitchFamily="50" charset="-128"/>
              </a:rPr>
              <a:t>会社員・団体職員</a:t>
            </a:r>
          </a:p>
          <a:p>
            <a:pPr eaLnBrk="1" hangingPunct="1">
              <a:lnSpc>
                <a:spcPct val="100000"/>
              </a:lnSpc>
              <a:spcBef>
                <a:spcPct val="0"/>
              </a:spcBef>
              <a:buFontTx/>
              <a:buNone/>
            </a:pPr>
            <a:r>
              <a:rPr lang="en-US" altLang="ja-JP" sz="1000">
                <a:solidFill>
                  <a:schemeClr val="bg1"/>
                </a:solidFill>
                <a:latin typeface="HGP創英角ｺﾞｼｯｸUB" panose="020B0900000000000000" pitchFamily="50" charset="-128"/>
                <a:ea typeface="HGP創英角ｺﾞｼｯｸUB" panose="020B0900000000000000" pitchFamily="50" charset="-128"/>
              </a:rPr>
              <a:t> 42.7</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79" name="Text Box 23"/>
          <p:cNvSpPr txBox="1">
            <a:spLocks noChangeArrowheads="1"/>
          </p:cNvSpPr>
          <p:nvPr/>
        </p:nvSpPr>
        <p:spPr bwMode="auto">
          <a:xfrm>
            <a:off x="593725" y="1919288"/>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solidFill>
                  <a:schemeClr val="bg1"/>
                </a:solidFill>
                <a:latin typeface="HGP創英角ｺﾞｼｯｸUB" panose="020B0900000000000000" pitchFamily="50" charset="-128"/>
                <a:ea typeface="HGP創英角ｺﾞｼｯｸUB" panose="020B0900000000000000" pitchFamily="50" charset="-128"/>
              </a:rPr>
              <a:t>自営業　</a:t>
            </a:r>
          </a:p>
          <a:p>
            <a:pPr eaLnBrk="1" hangingPunct="1">
              <a:lnSpc>
                <a:spcPct val="100000"/>
              </a:lnSpc>
              <a:spcBef>
                <a:spcPct val="0"/>
              </a:spcBef>
              <a:buFontTx/>
              <a:buNone/>
            </a:pPr>
            <a:r>
              <a:rPr lang="en-US" altLang="ja-JP" sz="600">
                <a:solidFill>
                  <a:schemeClr val="bg1"/>
                </a:solidFill>
                <a:latin typeface="HGP創英角ｺﾞｼｯｸUB" panose="020B0900000000000000" pitchFamily="50" charset="-128"/>
                <a:ea typeface="HGP創英角ｺﾞｼｯｸUB" panose="020B0900000000000000" pitchFamily="50" charset="-128"/>
              </a:rPr>
              <a:t>5.6</a:t>
            </a:r>
            <a:r>
              <a:rPr lang="ja-JP" altLang="en-US" sz="6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0" name="Text Box 23"/>
          <p:cNvSpPr txBox="1">
            <a:spLocks noChangeArrowheads="1"/>
          </p:cNvSpPr>
          <p:nvPr/>
        </p:nvSpPr>
        <p:spPr bwMode="auto">
          <a:xfrm>
            <a:off x="487363" y="1747838"/>
            <a:ext cx="7794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solidFill>
                  <a:schemeClr val="bg1"/>
                </a:solidFill>
                <a:latin typeface="HGP創英角ｺﾞｼｯｸUB" panose="020B0900000000000000" pitchFamily="50" charset="-128"/>
                <a:ea typeface="HGP創英角ｺﾞｼｯｸUB" panose="020B0900000000000000" pitchFamily="50" charset="-128"/>
              </a:rPr>
              <a:t>自由業　</a:t>
            </a:r>
            <a:r>
              <a:rPr lang="en-US" altLang="ja-JP" sz="600">
                <a:solidFill>
                  <a:schemeClr val="bg1"/>
                </a:solidFill>
                <a:latin typeface="HGP創英角ｺﾞｼｯｸUB" panose="020B0900000000000000" pitchFamily="50" charset="-128"/>
                <a:ea typeface="HGP創英角ｺﾞｼｯｸUB" panose="020B0900000000000000" pitchFamily="50" charset="-128"/>
              </a:rPr>
              <a:t>2.2</a:t>
            </a:r>
            <a:r>
              <a:rPr lang="ja-JP" altLang="en-US" sz="6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1" name="Text Box 22"/>
          <p:cNvSpPr txBox="1">
            <a:spLocks noChangeArrowheads="1"/>
          </p:cNvSpPr>
          <p:nvPr/>
        </p:nvSpPr>
        <p:spPr bwMode="auto">
          <a:xfrm>
            <a:off x="642938" y="1463675"/>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700">
                <a:solidFill>
                  <a:schemeClr val="bg1"/>
                </a:solidFill>
                <a:latin typeface="HGP創英角ｺﾞｼｯｸUB" panose="020B0900000000000000" pitchFamily="50" charset="-128"/>
                <a:ea typeface="HGP創英角ｺﾞｼｯｸUB" panose="020B0900000000000000" pitchFamily="50" charset="-128"/>
              </a:rPr>
              <a:t>専業主婦</a:t>
            </a:r>
          </a:p>
          <a:p>
            <a:pPr algn="ctr" eaLnBrk="1" hangingPunct="1">
              <a:lnSpc>
                <a:spcPct val="100000"/>
              </a:lnSpc>
              <a:spcBef>
                <a:spcPct val="0"/>
              </a:spcBef>
              <a:buFontTx/>
              <a:buNone/>
            </a:pPr>
            <a:r>
              <a:rPr lang="en-US" altLang="ja-JP" sz="700">
                <a:solidFill>
                  <a:schemeClr val="bg1"/>
                </a:solidFill>
                <a:latin typeface="HGP創英角ｺﾞｼｯｸUB" panose="020B0900000000000000" pitchFamily="50" charset="-128"/>
                <a:ea typeface="HGP創英角ｺﾞｼｯｸUB" panose="020B0900000000000000" pitchFamily="50" charset="-128"/>
              </a:rPr>
              <a:t>11.8</a:t>
            </a:r>
            <a:r>
              <a:rPr lang="ja-JP" altLang="en-US" sz="7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2" name="Text Box 23"/>
          <p:cNvSpPr txBox="1">
            <a:spLocks noChangeArrowheads="1"/>
          </p:cNvSpPr>
          <p:nvPr/>
        </p:nvSpPr>
        <p:spPr bwMode="auto">
          <a:xfrm>
            <a:off x="260350" y="869950"/>
            <a:ext cx="865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フリーター　</a:t>
            </a:r>
            <a:r>
              <a:rPr lang="en-US" altLang="ja-JP" sz="700">
                <a:latin typeface="HGP創英角ｺﾞｼｯｸUB" panose="020B0900000000000000" pitchFamily="50" charset="-128"/>
                <a:ea typeface="HGP創英角ｺﾞｼｯｸUB" panose="020B0900000000000000" pitchFamily="50" charset="-128"/>
              </a:rPr>
              <a:t>3.7</a:t>
            </a:r>
            <a:r>
              <a:rPr lang="ja-JP" altLang="en-US" sz="700">
                <a:latin typeface="HGP創英角ｺﾞｼｯｸUB" panose="020B0900000000000000" pitchFamily="50" charset="-128"/>
                <a:ea typeface="HGP創英角ｺﾞｼｯｸUB" panose="020B0900000000000000" pitchFamily="50" charset="-128"/>
              </a:rPr>
              <a:t>％</a:t>
            </a:r>
          </a:p>
        </p:txBody>
      </p:sp>
      <p:sp>
        <p:nvSpPr>
          <p:cNvPr id="23583" name="Text Box 23"/>
          <p:cNvSpPr txBox="1">
            <a:spLocks noChangeArrowheads="1"/>
          </p:cNvSpPr>
          <p:nvPr/>
        </p:nvSpPr>
        <p:spPr bwMode="auto">
          <a:xfrm>
            <a:off x="771525" y="733425"/>
            <a:ext cx="6477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学生　</a:t>
            </a:r>
            <a:r>
              <a:rPr lang="en-US" altLang="ja-JP" sz="700">
                <a:latin typeface="HGP創英角ｺﾞｼｯｸUB" panose="020B0900000000000000" pitchFamily="50" charset="-128"/>
                <a:ea typeface="HGP創英角ｺﾞｼｯｸUB" panose="020B0900000000000000" pitchFamily="50" charset="-128"/>
              </a:rPr>
              <a:t>2.0</a:t>
            </a:r>
            <a:r>
              <a:rPr lang="ja-JP" altLang="en-US" sz="700">
                <a:latin typeface="HGP創英角ｺﾞｼｯｸUB" panose="020B0900000000000000" pitchFamily="50" charset="-128"/>
                <a:ea typeface="HGP創英角ｺﾞｼｯｸUB" panose="020B0900000000000000" pitchFamily="50" charset="-128"/>
              </a:rPr>
              <a:t>％</a:t>
            </a:r>
          </a:p>
        </p:txBody>
      </p:sp>
      <p:sp>
        <p:nvSpPr>
          <p:cNvPr id="23584" name="Text Box 25"/>
          <p:cNvSpPr txBox="1">
            <a:spLocks noChangeArrowheads="1"/>
          </p:cNvSpPr>
          <p:nvPr/>
        </p:nvSpPr>
        <p:spPr bwMode="auto">
          <a:xfrm>
            <a:off x="1311275" y="892175"/>
            <a:ext cx="43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700">
                <a:solidFill>
                  <a:schemeClr val="bg1"/>
                </a:solidFill>
                <a:latin typeface="HGP創英角ｺﾞｼｯｸUB" panose="020B0900000000000000" pitchFamily="50" charset="-128"/>
                <a:ea typeface="HGP創英角ｺﾞｼｯｸUB" panose="020B0900000000000000" pitchFamily="50" charset="-128"/>
              </a:rPr>
              <a:t>その他</a:t>
            </a:r>
          </a:p>
          <a:p>
            <a:pPr algn="ctr" eaLnBrk="1" hangingPunct="1">
              <a:lnSpc>
                <a:spcPct val="100000"/>
              </a:lnSpc>
              <a:spcBef>
                <a:spcPct val="0"/>
              </a:spcBef>
              <a:buFontTx/>
              <a:buNone/>
            </a:pPr>
            <a:r>
              <a:rPr lang="en-US" altLang="ja-JP" sz="700">
                <a:solidFill>
                  <a:schemeClr val="bg1"/>
                </a:solidFill>
                <a:latin typeface="HGP創英角ｺﾞｼｯｸUB" panose="020B0900000000000000" pitchFamily="50" charset="-128"/>
                <a:ea typeface="HGP創英角ｺﾞｼｯｸUB" panose="020B0900000000000000" pitchFamily="50" charset="-128"/>
              </a:rPr>
              <a:t>5.1</a:t>
            </a:r>
            <a:r>
              <a:rPr lang="ja-JP" altLang="en-US" sz="7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5" name="Line 72"/>
          <p:cNvSpPr>
            <a:spLocks noChangeShapeType="1"/>
          </p:cNvSpPr>
          <p:nvPr/>
        </p:nvSpPr>
        <p:spPr bwMode="auto">
          <a:xfrm flipH="1">
            <a:off x="206375" y="1728788"/>
            <a:ext cx="373063"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ja-JP" altLang="en-US"/>
          </a:p>
        </p:txBody>
      </p:sp>
      <p:sp>
        <p:nvSpPr>
          <p:cNvPr id="23586" name="Text Box 23"/>
          <p:cNvSpPr txBox="1">
            <a:spLocks noChangeArrowheads="1"/>
          </p:cNvSpPr>
          <p:nvPr/>
        </p:nvSpPr>
        <p:spPr bwMode="auto">
          <a:xfrm>
            <a:off x="4470400" y="1012825"/>
            <a:ext cx="7921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solidFill>
                  <a:schemeClr val="bg1"/>
                </a:solidFill>
                <a:latin typeface="HGP創英角ｺﾞｼｯｸUB" panose="020B0900000000000000" pitchFamily="50" charset="-128"/>
                <a:ea typeface="HGP創英角ｺﾞｼｯｸUB" panose="020B0900000000000000" pitchFamily="50" charset="-128"/>
              </a:rPr>
              <a:t>300</a:t>
            </a:r>
            <a:r>
              <a:rPr lang="ja-JP" altLang="en-US" sz="800">
                <a:solidFill>
                  <a:schemeClr val="bg1"/>
                </a:solidFill>
                <a:latin typeface="HGP創英角ｺﾞｼｯｸUB" panose="020B0900000000000000" pitchFamily="50" charset="-128"/>
                <a:ea typeface="HGP創英角ｺﾞｼｯｸUB" panose="020B0900000000000000" pitchFamily="50" charset="-128"/>
              </a:rPr>
              <a:t>万円未満</a:t>
            </a:r>
            <a:endParaRPr lang="en-US" altLang="ja-JP" sz="8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ja-JP" altLang="en-US" sz="3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solidFill>
                  <a:schemeClr val="bg1"/>
                </a:solidFill>
                <a:latin typeface="HGP創英角ｺﾞｼｯｸUB" panose="020B0900000000000000" pitchFamily="50" charset="-128"/>
                <a:ea typeface="HGP創英角ｺﾞｼｯｸUB" panose="020B0900000000000000" pitchFamily="50" charset="-128"/>
              </a:rPr>
              <a:t>14.4</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7" name="Text Box 23"/>
          <p:cNvSpPr txBox="1">
            <a:spLocks noChangeArrowheads="1"/>
          </p:cNvSpPr>
          <p:nvPr/>
        </p:nvSpPr>
        <p:spPr bwMode="auto">
          <a:xfrm>
            <a:off x="4781550" y="1798638"/>
            <a:ext cx="935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latin typeface="HGP創英角ｺﾞｼｯｸUB" panose="020B0900000000000000" pitchFamily="50" charset="-128"/>
                <a:ea typeface="HGP創英角ｺﾞｼｯｸUB" panose="020B0900000000000000" pitchFamily="50" charset="-128"/>
              </a:rPr>
              <a:t>300</a:t>
            </a:r>
            <a:r>
              <a:rPr lang="ja-JP" altLang="en-US" sz="800">
                <a:latin typeface="HGP創英角ｺﾞｼｯｸUB" panose="020B0900000000000000" pitchFamily="50" charset="-128"/>
                <a:ea typeface="HGP創英角ｺﾞｼｯｸUB" panose="020B0900000000000000" pitchFamily="50" charset="-128"/>
              </a:rPr>
              <a:t>～</a:t>
            </a:r>
            <a:r>
              <a:rPr lang="en-US" altLang="ja-JP" sz="800">
                <a:latin typeface="HGP創英角ｺﾞｼｯｸUB" panose="020B0900000000000000" pitchFamily="50" charset="-128"/>
                <a:ea typeface="HGP創英角ｺﾞｼｯｸUB" panose="020B0900000000000000" pitchFamily="50" charset="-128"/>
              </a:rPr>
              <a:t>500</a:t>
            </a:r>
            <a:r>
              <a:rPr lang="ja-JP" altLang="en-US" sz="800">
                <a:latin typeface="HGP創英角ｺﾞｼｯｸUB" panose="020B0900000000000000" pitchFamily="50" charset="-128"/>
                <a:ea typeface="HGP創英角ｺﾞｼｯｸUB" panose="020B0900000000000000" pitchFamily="50" charset="-128"/>
              </a:rPr>
              <a:t>万円</a:t>
            </a:r>
            <a:endParaRPr lang="en-US" altLang="ja-JP" sz="8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ja-JP" altLang="en-US" sz="3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latin typeface="HGP創英角ｺﾞｼｯｸUB" panose="020B0900000000000000" pitchFamily="50" charset="-128"/>
                <a:ea typeface="HGP創英角ｺﾞｼｯｸUB" panose="020B0900000000000000" pitchFamily="50" charset="-128"/>
              </a:rPr>
              <a:t>29.7</a:t>
            </a:r>
            <a:r>
              <a:rPr lang="ja-JP" altLang="en-US" sz="1000">
                <a:latin typeface="HGP創英角ｺﾞｼｯｸUB" panose="020B0900000000000000" pitchFamily="50" charset="-128"/>
                <a:ea typeface="HGP創英角ｺﾞｼｯｸUB" panose="020B0900000000000000" pitchFamily="50" charset="-128"/>
              </a:rPr>
              <a:t>％</a:t>
            </a:r>
          </a:p>
        </p:txBody>
      </p:sp>
      <p:sp>
        <p:nvSpPr>
          <p:cNvPr id="23588" name="Text Box 23"/>
          <p:cNvSpPr txBox="1">
            <a:spLocks noChangeArrowheads="1"/>
          </p:cNvSpPr>
          <p:nvPr/>
        </p:nvSpPr>
        <p:spPr bwMode="auto">
          <a:xfrm>
            <a:off x="4014788" y="24638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solidFill>
                  <a:schemeClr val="bg1"/>
                </a:solidFill>
                <a:latin typeface="HGP創英角ｺﾞｼｯｸUB" panose="020B0900000000000000" pitchFamily="50" charset="-128"/>
                <a:ea typeface="HGP創英角ｺﾞｼｯｸUB" panose="020B0900000000000000" pitchFamily="50" charset="-128"/>
              </a:rPr>
              <a:t>500</a:t>
            </a:r>
            <a:r>
              <a:rPr lang="ja-JP" altLang="en-US" sz="800">
                <a:solidFill>
                  <a:schemeClr val="bg1"/>
                </a:solidFill>
                <a:latin typeface="HGP創英角ｺﾞｼｯｸUB" panose="020B0900000000000000" pitchFamily="50" charset="-128"/>
                <a:ea typeface="HGP創英角ｺﾞｼｯｸUB" panose="020B0900000000000000" pitchFamily="50" charset="-128"/>
              </a:rPr>
              <a:t>～</a:t>
            </a:r>
            <a:r>
              <a:rPr lang="en-US" altLang="ja-JP" sz="800">
                <a:solidFill>
                  <a:schemeClr val="bg1"/>
                </a:solidFill>
                <a:latin typeface="HGP創英角ｺﾞｼｯｸUB" panose="020B0900000000000000" pitchFamily="50" charset="-128"/>
                <a:ea typeface="HGP創英角ｺﾞｼｯｸUB" panose="020B0900000000000000" pitchFamily="50" charset="-128"/>
              </a:rPr>
              <a:t>700</a:t>
            </a:r>
            <a:r>
              <a:rPr lang="ja-JP" altLang="en-US" sz="800">
                <a:solidFill>
                  <a:schemeClr val="bg1"/>
                </a:solidFill>
                <a:latin typeface="HGP創英角ｺﾞｼｯｸUB" panose="020B0900000000000000" pitchFamily="50" charset="-128"/>
                <a:ea typeface="HGP創英角ｺﾞｼｯｸUB" panose="020B0900000000000000" pitchFamily="50" charset="-128"/>
              </a:rPr>
              <a:t>万円</a:t>
            </a:r>
            <a:endParaRPr lang="en-US" altLang="ja-JP" sz="8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ja-JP" altLang="en-US" sz="3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ja-JP" altLang="en-US" sz="1000">
                <a:solidFill>
                  <a:schemeClr val="bg1"/>
                </a:solidFill>
                <a:latin typeface="HGP創英角ｺﾞｼｯｸUB" panose="020B0900000000000000" pitchFamily="50" charset="-128"/>
                <a:ea typeface="HGP創英角ｺﾞｼｯｸUB" panose="020B0900000000000000" pitchFamily="50" charset="-128"/>
              </a:rPr>
              <a:t>　　　</a:t>
            </a:r>
            <a:r>
              <a:rPr lang="en-US" altLang="ja-JP" sz="1000">
                <a:solidFill>
                  <a:schemeClr val="bg1"/>
                </a:solidFill>
                <a:latin typeface="HGP創英角ｺﾞｼｯｸUB" panose="020B0900000000000000" pitchFamily="50" charset="-128"/>
                <a:ea typeface="HGP創英角ｺﾞｼｯｸUB" panose="020B0900000000000000" pitchFamily="50" charset="-128"/>
              </a:rPr>
              <a:t>29.6</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89" name="Text Box 23"/>
          <p:cNvSpPr txBox="1">
            <a:spLocks noChangeArrowheads="1"/>
          </p:cNvSpPr>
          <p:nvPr/>
        </p:nvSpPr>
        <p:spPr bwMode="auto">
          <a:xfrm>
            <a:off x="3403600" y="1731963"/>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700">
                <a:latin typeface="HGP創英角ｺﾞｼｯｸUB" panose="020B0900000000000000" pitchFamily="50" charset="-128"/>
                <a:ea typeface="HGP創英角ｺﾞｼｯｸUB" panose="020B0900000000000000" pitchFamily="50" charset="-128"/>
              </a:rPr>
              <a:t>700</a:t>
            </a:r>
            <a:r>
              <a:rPr lang="ja-JP" altLang="en-US" sz="700">
                <a:latin typeface="HGP創英角ｺﾞｼｯｸUB" panose="020B0900000000000000" pitchFamily="50" charset="-128"/>
                <a:ea typeface="HGP創英角ｺﾞｼｯｸUB" panose="020B0900000000000000" pitchFamily="50" charset="-128"/>
              </a:rPr>
              <a:t>～</a:t>
            </a:r>
            <a:r>
              <a:rPr lang="en-US" altLang="ja-JP" sz="700">
                <a:latin typeface="HGP創英角ｺﾞｼｯｸUB" panose="020B0900000000000000" pitchFamily="50" charset="-128"/>
                <a:ea typeface="HGP創英角ｺﾞｼｯｸUB" panose="020B0900000000000000" pitchFamily="50" charset="-128"/>
              </a:rPr>
              <a:t>1000</a:t>
            </a:r>
            <a:r>
              <a:rPr lang="ja-JP" altLang="en-US" sz="700">
                <a:latin typeface="HGP創英角ｺﾞｼｯｸUB" panose="020B0900000000000000" pitchFamily="50" charset="-128"/>
                <a:ea typeface="HGP創英角ｺﾞｼｯｸUB" panose="020B0900000000000000" pitchFamily="50" charset="-128"/>
              </a:rPr>
              <a:t>万円</a:t>
            </a:r>
            <a:endParaRPr lang="en-US" altLang="ja-JP" sz="7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ja-JP" altLang="en-US" sz="3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latin typeface="HGP創英角ｺﾞｼｯｸUB" panose="020B0900000000000000" pitchFamily="50" charset="-128"/>
                <a:ea typeface="HGP創英角ｺﾞｼｯｸUB" panose="020B0900000000000000" pitchFamily="50" charset="-128"/>
              </a:rPr>
              <a:t>   14.0</a:t>
            </a:r>
            <a:r>
              <a:rPr lang="ja-JP" altLang="en-US" sz="1000">
                <a:latin typeface="HGP創英角ｺﾞｼｯｸUB" panose="020B0900000000000000" pitchFamily="50" charset="-128"/>
                <a:ea typeface="HGP創英角ｺﾞｼｯｸUB" panose="020B0900000000000000" pitchFamily="50" charset="-128"/>
              </a:rPr>
              <a:t>％</a:t>
            </a:r>
          </a:p>
        </p:txBody>
      </p:sp>
      <p:sp>
        <p:nvSpPr>
          <p:cNvPr id="23590" name="Text Box 23"/>
          <p:cNvSpPr txBox="1">
            <a:spLocks noChangeArrowheads="1"/>
          </p:cNvSpPr>
          <p:nvPr/>
        </p:nvSpPr>
        <p:spPr bwMode="auto">
          <a:xfrm>
            <a:off x="3798888" y="1044575"/>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700">
                <a:solidFill>
                  <a:schemeClr val="bg1"/>
                </a:solidFill>
                <a:latin typeface="HGP創英角ｺﾞｼｯｸUB" panose="020B0900000000000000" pitchFamily="50" charset="-128"/>
                <a:ea typeface="HGP創英角ｺﾞｼｯｸUB" panose="020B0900000000000000" pitchFamily="50" charset="-128"/>
              </a:rPr>
              <a:t>1000</a:t>
            </a:r>
            <a:r>
              <a:rPr lang="ja-JP" altLang="en-US" sz="700">
                <a:solidFill>
                  <a:schemeClr val="bg1"/>
                </a:solidFill>
                <a:latin typeface="HGP創英角ｺﾞｼｯｸUB" panose="020B0900000000000000" pitchFamily="50" charset="-128"/>
                <a:ea typeface="HGP創英角ｺﾞｼｯｸUB" panose="020B0900000000000000" pitchFamily="50" charset="-128"/>
              </a:rPr>
              <a:t>万円以上</a:t>
            </a:r>
            <a:endParaRPr lang="en-US" altLang="ja-JP" sz="7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ja-JP" altLang="en-US" sz="3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1000">
                <a:solidFill>
                  <a:schemeClr val="bg1"/>
                </a:solidFill>
                <a:latin typeface="HGP創英角ｺﾞｼｯｸUB" panose="020B0900000000000000" pitchFamily="50" charset="-128"/>
                <a:ea typeface="HGP創英角ｺﾞｼｯｸUB" panose="020B0900000000000000" pitchFamily="50" charset="-128"/>
              </a:rPr>
              <a:t>   12.2</a:t>
            </a:r>
            <a:r>
              <a:rPr lang="ja-JP" altLang="en-US" sz="1000">
                <a:solidFill>
                  <a:schemeClr val="bg1"/>
                </a:solidFill>
                <a:latin typeface="HGP創英角ｺﾞｼｯｸUB" panose="020B0900000000000000" pitchFamily="50" charset="-128"/>
                <a:ea typeface="HGP創英角ｺﾞｼｯｸUB" panose="020B0900000000000000" pitchFamily="50" charset="-128"/>
              </a:rPr>
              <a:t>％</a:t>
            </a:r>
          </a:p>
        </p:txBody>
      </p:sp>
      <p:sp>
        <p:nvSpPr>
          <p:cNvPr id="23591" name="テキスト ボックス 87"/>
          <p:cNvSpPr txBox="1">
            <a:spLocks noChangeArrowheads="1"/>
          </p:cNvSpPr>
          <p:nvPr/>
        </p:nvSpPr>
        <p:spPr bwMode="auto">
          <a:xfrm>
            <a:off x="261938" y="4046538"/>
            <a:ext cx="6334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旅行計画時</a:t>
            </a:r>
            <a:endParaRPr lang="en-US" altLang="ja-JP" sz="700">
              <a:latin typeface="Times New Roman" panose="02020603050405020304" pitchFamily="18" charset="0"/>
              <a:ea typeface="HG丸ｺﾞｼｯｸM-PRO" panose="020F0600000000000000" pitchFamily="50" charset="-128"/>
            </a:endParaRPr>
          </a:p>
          <a:p>
            <a:pPr algn="r">
              <a:lnSpc>
                <a:spcPct val="100000"/>
              </a:lnSpc>
              <a:spcBef>
                <a:spcPct val="0"/>
              </a:spcBef>
              <a:buFontTx/>
              <a:buNone/>
            </a:pPr>
            <a:r>
              <a:rPr lang="en-US" altLang="ja-JP" sz="600">
                <a:solidFill>
                  <a:srgbClr val="FF0000"/>
                </a:solidFill>
                <a:latin typeface="Times New Roman" panose="02020603050405020304" pitchFamily="18" charset="0"/>
                <a:ea typeface="HG丸ｺﾞｼｯｸM-PRO" panose="020F0600000000000000" pitchFamily="50" charset="-128"/>
              </a:rPr>
              <a:t>※1</a:t>
            </a:r>
            <a:endParaRPr lang="ja-JP" altLang="en-US" sz="600">
              <a:solidFill>
                <a:srgbClr val="FF0000"/>
              </a:solidFill>
              <a:latin typeface="Times New Roman" panose="02020603050405020304" pitchFamily="18" charset="0"/>
              <a:ea typeface="HG丸ｺﾞｼｯｸM-PRO" panose="020F0600000000000000" pitchFamily="50" charset="-128"/>
            </a:endParaRPr>
          </a:p>
        </p:txBody>
      </p:sp>
      <p:sp>
        <p:nvSpPr>
          <p:cNvPr id="23592" name="テキスト ボックス 88"/>
          <p:cNvSpPr txBox="1">
            <a:spLocks noChangeArrowheads="1"/>
          </p:cNvSpPr>
          <p:nvPr/>
        </p:nvSpPr>
        <p:spPr bwMode="auto">
          <a:xfrm>
            <a:off x="261938" y="4395788"/>
            <a:ext cx="6334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旅行手配時</a:t>
            </a:r>
            <a:endParaRPr lang="en-US" altLang="ja-JP" sz="700">
              <a:latin typeface="Times New Roman" panose="02020603050405020304" pitchFamily="18" charset="0"/>
              <a:ea typeface="HG丸ｺﾞｼｯｸM-PRO" panose="020F0600000000000000" pitchFamily="50" charset="-128"/>
            </a:endParaRPr>
          </a:p>
          <a:p>
            <a:pPr algn="r">
              <a:lnSpc>
                <a:spcPct val="100000"/>
              </a:lnSpc>
              <a:spcBef>
                <a:spcPct val="0"/>
              </a:spcBef>
              <a:buFontTx/>
              <a:buNone/>
            </a:pPr>
            <a:r>
              <a:rPr lang="en-US" altLang="ja-JP" sz="600">
                <a:solidFill>
                  <a:srgbClr val="FF0000"/>
                </a:solidFill>
                <a:latin typeface="Times New Roman" panose="02020603050405020304" pitchFamily="18" charset="0"/>
                <a:ea typeface="HG丸ｺﾞｼｯｸM-PRO" panose="020F0600000000000000" pitchFamily="50" charset="-128"/>
              </a:rPr>
              <a:t>※2</a:t>
            </a:r>
            <a:endParaRPr lang="ja-JP" altLang="en-US" sz="600">
              <a:solidFill>
                <a:srgbClr val="FF0000"/>
              </a:solidFill>
              <a:latin typeface="Times New Roman" panose="02020603050405020304" pitchFamily="18" charset="0"/>
              <a:ea typeface="HG丸ｺﾞｼｯｸM-PRO" panose="020F0600000000000000" pitchFamily="50" charset="-128"/>
            </a:endParaRPr>
          </a:p>
        </p:txBody>
      </p:sp>
      <p:sp>
        <p:nvSpPr>
          <p:cNvPr id="23593" name="テキスト ボックス 89"/>
          <p:cNvSpPr txBox="1">
            <a:spLocks noChangeArrowheads="1"/>
          </p:cNvSpPr>
          <p:nvPr/>
        </p:nvSpPr>
        <p:spPr bwMode="auto">
          <a:xfrm>
            <a:off x="352425" y="4749800"/>
            <a:ext cx="5429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旅行直前</a:t>
            </a:r>
            <a:endParaRPr lang="ja-JP" altLang="en-US" sz="600">
              <a:solidFill>
                <a:srgbClr val="FF0000"/>
              </a:solidFill>
              <a:latin typeface="Times New Roman" panose="02020603050405020304" pitchFamily="18" charset="0"/>
              <a:ea typeface="HG丸ｺﾞｼｯｸM-PRO" panose="020F0600000000000000" pitchFamily="50" charset="-128"/>
            </a:endParaRPr>
          </a:p>
        </p:txBody>
      </p:sp>
      <p:sp>
        <p:nvSpPr>
          <p:cNvPr id="23594" name="テキスト ボックス 90"/>
          <p:cNvSpPr txBox="1">
            <a:spLocks noChangeArrowheads="1"/>
          </p:cNvSpPr>
          <p:nvPr/>
        </p:nvSpPr>
        <p:spPr bwMode="auto">
          <a:xfrm>
            <a:off x="441325" y="5103813"/>
            <a:ext cx="4540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旅行後</a:t>
            </a:r>
            <a:endParaRPr lang="ja-JP" altLang="en-US" sz="600">
              <a:solidFill>
                <a:srgbClr val="FF0000"/>
              </a:solidFill>
              <a:latin typeface="Times New Roman" panose="02020603050405020304" pitchFamily="18" charset="0"/>
              <a:ea typeface="HG丸ｺﾞｼｯｸM-PRO" panose="020F0600000000000000" pitchFamily="50" charset="-128"/>
            </a:endParaRPr>
          </a:p>
        </p:txBody>
      </p:sp>
      <p:sp>
        <p:nvSpPr>
          <p:cNvPr id="23595" name="テキスト ボックス 91"/>
          <p:cNvSpPr txBox="1">
            <a:spLocks noChangeArrowheads="1"/>
          </p:cNvSpPr>
          <p:nvPr/>
        </p:nvSpPr>
        <p:spPr bwMode="auto">
          <a:xfrm>
            <a:off x="403225" y="5457825"/>
            <a:ext cx="492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600">
                <a:latin typeface="Times New Roman" panose="02020603050405020304" pitchFamily="18" charset="0"/>
                <a:ea typeface="HG丸ｺﾞｼｯｸM-PRO" panose="020F0600000000000000" pitchFamily="50" charset="-128"/>
              </a:rPr>
              <a:t>未計画時</a:t>
            </a:r>
          </a:p>
        </p:txBody>
      </p:sp>
      <p:sp>
        <p:nvSpPr>
          <p:cNvPr id="23596" name="テキスト ボックス 92"/>
          <p:cNvSpPr txBox="1">
            <a:spLocks noChangeArrowheads="1"/>
          </p:cNvSpPr>
          <p:nvPr/>
        </p:nvSpPr>
        <p:spPr bwMode="auto">
          <a:xfrm>
            <a:off x="487363" y="5788025"/>
            <a:ext cx="4079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a:lnSpc>
                <a:spcPct val="100000"/>
              </a:lnSpc>
              <a:spcBef>
                <a:spcPct val="0"/>
              </a:spcBef>
              <a:buFontTx/>
              <a:buNone/>
            </a:pPr>
            <a:r>
              <a:rPr lang="ja-JP" altLang="en-US" sz="600">
                <a:latin typeface="Times New Roman" panose="02020603050405020304" pitchFamily="18" charset="0"/>
                <a:ea typeface="HG丸ｺﾞｼｯｸM-PRO" panose="020F0600000000000000" pitchFamily="50" charset="-128"/>
              </a:rPr>
              <a:t>その他</a:t>
            </a:r>
          </a:p>
        </p:txBody>
      </p:sp>
      <p:sp>
        <p:nvSpPr>
          <p:cNvPr id="23597" name="正方形/長方形 94"/>
          <p:cNvSpPr>
            <a:spLocks noChangeArrowheads="1"/>
          </p:cNvSpPr>
          <p:nvPr/>
        </p:nvSpPr>
        <p:spPr bwMode="auto">
          <a:xfrm>
            <a:off x="4470400" y="4195763"/>
            <a:ext cx="1127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日常的に</a:t>
            </a:r>
            <a:r>
              <a:rPr lang="en-US" altLang="ja-JP" sz="700">
                <a:latin typeface="Times New Roman" panose="02020603050405020304" pitchFamily="18" charset="0"/>
                <a:ea typeface="HG丸ｺﾞｼｯｸM-PRO" panose="020F0600000000000000" pitchFamily="50" charset="-128"/>
              </a:rPr>
              <a:t>(</a:t>
            </a:r>
            <a:r>
              <a:rPr lang="ja-JP" altLang="en-US" sz="700">
                <a:latin typeface="Times New Roman" panose="02020603050405020304" pitchFamily="18" charset="0"/>
                <a:ea typeface="HG丸ｺﾞｼｯｸM-PRO" panose="020F0600000000000000" pitchFamily="50" charset="-128"/>
              </a:rPr>
              <a:t>週に数回程度</a:t>
            </a:r>
            <a:r>
              <a:rPr lang="en-US" altLang="ja-JP" sz="700">
                <a:latin typeface="Times New Roman" panose="02020603050405020304" pitchFamily="18" charset="0"/>
                <a:ea typeface="HG丸ｺﾞｼｯｸM-PRO" panose="020F0600000000000000" pitchFamily="50" charset="-128"/>
              </a:rPr>
              <a:t>)</a:t>
            </a:r>
            <a:endParaRPr lang="ja-JP" altLang="en-US" sz="700">
              <a:latin typeface="Times New Roman" panose="02020603050405020304" pitchFamily="18" charset="0"/>
              <a:ea typeface="HG丸ｺﾞｼｯｸM-PRO" panose="020F0600000000000000" pitchFamily="50" charset="-128"/>
            </a:endParaRPr>
          </a:p>
        </p:txBody>
      </p:sp>
      <p:sp>
        <p:nvSpPr>
          <p:cNvPr id="23598" name="正方形/長方形 95"/>
          <p:cNvSpPr>
            <a:spLocks noChangeArrowheads="1"/>
          </p:cNvSpPr>
          <p:nvPr/>
        </p:nvSpPr>
        <p:spPr bwMode="auto">
          <a:xfrm>
            <a:off x="4516438" y="4559300"/>
            <a:ext cx="10810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定期的に</a:t>
            </a:r>
            <a:r>
              <a:rPr lang="en-US" altLang="ja-JP" sz="700">
                <a:latin typeface="Times New Roman" panose="02020603050405020304" pitchFamily="18" charset="0"/>
                <a:ea typeface="HG丸ｺﾞｼｯｸM-PRO" panose="020F0600000000000000" pitchFamily="50" charset="-128"/>
              </a:rPr>
              <a:t>(</a:t>
            </a:r>
            <a:r>
              <a:rPr lang="ja-JP" altLang="en-US" sz="700">
                <a:latin typeface="Times New Roman" panose="02020603050405020304" pitchFamily="18" charset="0"/>
                <a:ea typeface="HG丸ｺﾞｼｯｸM-PRO" panose="020F0600000000000000" pitchFamily="50" charset="-128"/>
              </a:rPr>
              <a:t>週に</a:t>
            </a:r>
            <a:r>
              <a:rPr lang="en-US" altLang="ja-JP" sz="700">
                <a:latin typeface="Times New Roman" panose="02020603050405020304" pitchFamily="18" charset="0"/>
                <a:ea typeface="HG丸ｺﾞｼｯｸM-PRO" panose="020F0600000000000000" pitchFamily="50" charset="-128"/>
              </a:rPr>
              <a:t>1</a:t>
            </a:r>
            <a:r>
              <a:rPr lang="ja-JP" altLang="en-US" sz="700">
                <a:latin typeface="Times New Roman" panose="02020603050405020304" pitchFamily="18" charset="0"/>
                <a:ea typeface="HG丸ｺﾞｼｯｸM-PRO" panose="020F0600000000000000" pitchFamily="50" charset="-128"/>
              </a:rPr>
              <a:t>回程度</a:t>
            </a:r>
            <a:r>
              <a:rPr lang="en-US" altLang="ja-JP" sz="700">
                <a:latin typeface="Times New Roman" panose="02020603050405020304" pitchFamily="18" charset="0"/>
                <a:ea typeface="HG丸ｺﾞｼｯｸM-PRO" panose="020F0600000000000000" pitchFamily="50" charset="-128"/>
              </a:rPr>
              <a:t>)</a:t>
            </a:r>
            <a:endParaRPr lang="ja-JP" altLang="en-US" sz="700">
              <a:latin typeface="Times New Roman" panose="02020603050405020304" pitchFamily="18" charset="0"/>
              <a:ea typeface="HG丸ｺﾞｼｯｸM-PRO" panose="020F0600000000000000" pitchFamily="50" charset="-128"/>
            </a:endParaRPr>
          </a:p>
        </p:txBody>
      </p:sp>
      <p:sp>
        <p:nvSpPr>
          <p:cNvPr id="23599" name="正方形/長方形 96"/>
          <p:cNvSpPr>
            <a:spLocks noChangeArrowheads="1"/>
          </p:cNvSpPr>
          <p:nvPr/>
        </p:nvSpPr>
        <p:spPr bwMode="auto">
          <a:xfrm>
            <a:off x="4446588" y="4935538"/>
            <a:ext cx="11414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ときどき</a:t>
            </a:r>
            <a:r>
              <a:rPr lang="en-US" altLang="ja-JP" sz="700">
                <a:latin typeface="Times New Roman" panose="02020603050405020304" pitchFamily="18" charset="0"/>
                <a:ea typeface="HG丸ｺﾞｼｯｸM-PRO" panose="020F0600000000000000" pitchFamily="50" charset="-128"/>
              </a:rPr>
              <a:t>(1</a:t>
            </a:r>
            <a:r>
              <a:rPr lang="ja-JP" altLang="en-US" sz="700">
                <a:latin typeface="Times New Roman" panose="02020603050405020304" pitchFamily="18" charset="0"/>
                <a:ea typeface="HG丸ｺﾞｼｯｸM-PRO" panose="020F0600000000000000" pitchFamily="50" charset="-128"/>
              </a:rPr>
              <a:t>ヶ月に</a:t>
            </a:r>
            <a:r>
              <a:rPr lang="en-US" altLang="ja-JP" sz="700">
                <a:latin typeface="Times New Roman" panose="02020603050405020304" pitchFamily="18" charset="0"/>
                <a:ea typeface="HG丸ｺﾞｼｯｸM-PRO" panose="020F0600000000000000" pitchFamily="50" charset="-128"/>
              </a:rPr>
              <a:t>1</a:t>
            </a:r>
            <a:r>
              <a:rPr lang="ja-JP" altLang="en-US" sz="700">
                <a:latin typeface="Times New Roman" panose="02020603050405020304" pitchFamily="18" charset="0"/>
                <a:ea typeface="HG丸ｺﾞｼｯｸM-PRO" panose="020F0600000000000000" pitchFamily="50" charset="-128"/>
              </a:rPr>
              <a:t>回程度</a:t>
            </a:r>
            <a:r>
              <a:rPr lang="en-US" altLang="ja-JP" sz="700">
                <a:latin typeface="Times New Roman" panose="02020603050405020304" pitchFamily="18" charset="0"/>
                <a:ea typeface="HG丸ｺﾞｼｯｸM-PRO" panose="020F0600000000000000" pitchFamily="50" charset="-128"/>
              </a:rPr>
              <a:t>)</a:t>
            </a:r>
            <a:endParaRPr lang="ja-JP" altLang="en-US" sz="700">
              <a:latin typeface="Times New Roman" panose="02020603050405020304" pitchFamily="18" charset="0"/>
              <a:ea typeface="HG丸ｺﾞｼｯｸM-PRO" panose="020F0600000000000000" pitchFamily="50" charset="-128"/>
            </a:endParaRPr>
          </a:p>
        </p:txBody>
      </p:sp>
      <p:sp>
        <p:nvSpPr>
          <p:cNvPr id="23600" name="正方形/長方形 97"/>
          <p:cNvSpPr>
            <a:spLocks noChangeArrowheads="1"/>
          </p:cNvSpPr>
          <p:nvPr/>
        </p:nvSpPr>
        <p:spPr bwMode="auto">
          <a:xfrm>
            <a:off x="4460875" y="5303838"/>
            <a:ext cx="1136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たまに</a:t>
            </a:r>
            <a:r>
              <a:rPr lang="en-US" altLang="ja-JP" sz="700">
                <a:latin typeface="Times New Roman" panose="02020603050405020304" pitchFamily="18" charset="0"/>
                <a:ea typeface="HG丸ｺﾞｼｯｸM-PRO" panose="020F0600000000000000" pitchFamily="50" charset="-128"/>
              </a:rPr>
              <a:t>(</a:t>
            </a:r>
            <a:r>
              <a:rPr lang="ja-JP" altLang="en-US" sz="700">
                <a:latin typeface="Times New Roman" panose="02020603050405020304" pitchFamily="18" charset="0"/>
                <a:ea typeface="HG丸ｺﾞｼｯｸM-PRO" panose="020F0600000000000000" pitchFamily="50" charset="-128"/>
              </a:rPr>
              <a:t>数ヶ月に</a:t>
            </a:r>
            <a:r>
              <a:rPr lang="en-US" altLang="ja-JP" sz="700">
                <a:latin typeface="Times New Roman" panose="02020603050405020304" pitchFamily="18" charset="0"/>
                <a:ea typeface="HG丸ｺﾞｼｯｸM-PRO" panose="020F0600000000000000" pitchFamily="50" charset="-128"/>
              </a:rPr>
              <a:t>1</a:t>
            </a:r>
            <a:r>
              <a:rPr lang="ja-JP" altLang="en-US" sz="700">
                <a:latin typeface="Times New Roman" panose="02020603050405020304" pitchFamily="18" charset="0"/>
                <a:ea typeface="HG丸ｺﾞｼｯｸM-PRO" panose="020F0600000000000000" pitchFamily="50" charset="-128"/>
              </a:rPr>
              <a:t>回程度</a:t>
            </a:r>
            <a:r>
              <a:rPr lang="en-US" altLang="ja-JP" sz="700">
                <a:latin typeface="Times New Roman" panose="02020603050405020304" pitchFamily="18" charset="0"/>
                <a:ea typeface="HG丸ｺﾞｼｯｸM-PRO" panose="020F0600000000000000" pitchFamily="50" charset="-128"/>
              </a:rPr>
              <a:t>)</a:t>
            </a:r>
            <a:endParaRPr lang="ja-JP" altLang="en-US" sz="700">
              <a:latin typeface="Times New Roman" panose="02020603050405020304" pitchFamily="18" charset="0"/>
              <a:ea typeface="HG丸ｺﾞｼｯｸM-PRO" panose="020F0600000000000000" pitchFamily="50" charset="-128"/>
            </a:endParaRPr>
          </a:p>
        </p:txBody>
      </p:sp>
      <p:sp>
        <p:nvSpPr>
          <p:cNvPr id="23601" name="正方形/長方形 98"/>
          <p:cNvSpPr>
            <a:spLocks noChangeArrowheads="1"/>
          </p:cNvSpPr>
          <p:nvPr/>
        </p:nvSpPr>
        <p:spPr bwMode="auto">
          <a:xfrm>
            <a:off x="4470400" y="5688013"/>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nSpc>
                <a:spcPct val="100000"/>
              </a:lnSpc>
              <a:spcBef>
                <a:spcPct val="0"/>
              </a:spcBef>
              <a:buFontTx/>
              <a:buNone/>
            </a:pPr>
            <a:r>
              <a:rPr lang="ja-JP" altLang="en-US" sz="700">
                <a:latin typeface="Times New Roman" panose="02020603050405020304" pitchFamily="18" charset="0"/>
                <a:ea typeface="HG丸ｺﾞｼｯｸM-PRO" panose="020F0600000000000000" pitchFamily="50" charset="-128"/>
              </a:rPr>
              <a:t>それ以上間があいている</a:t>
            </a:r>
          </a:p>
        </p:txBody>
      </p:sp>
      <p:sp>
        <p:nvSpPr>
          <p:cNvPr id="23602" name="Text Box 23"/>
          <p:cNvSpPr txBox="1">
            <a:spLocks noChangeArrowheads="1"/>
          </p:cNvSpPr>
          <p:nvPr/>
        </p:nvSpPr>
        <p:spPr bwMode="auto">
          <a:xfrm>
            <a:off x="1630363" y="2432050"/>
            <a:ext cx="8826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800">
                <a:solidFill>
                  <a:schemeClr val="bg1"/>
                </a:solidFill>
                <a:latin typeface="HGP創英角ｺﾞｼｯｸUB" panose="020B0900000000000000" pitchFamily="50" charset="-128"/>
                <a:ea typeface="HGP創英角ｺﾞｼｯｸUB" panose="020B0900000000000000" pitchFamily="50" charset="-128"/>
              </a:rPr>
              <a:t>会社役員</a:t>
            </a:r>
            <a:endParaRPr lang="en-US" altLang="ja-JP" sz="8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ja-JP" altLang="en-US" sz="800">
                <a:solidFill>
                  <a:schemeClr val="bg1"/>
                </a:solidFill>
                <a:latin typeface="HGP創英角ｺﾞｼｯｸUB" panose="020B0900000000000000" pitchFamily="50" charset="-128"/>
                <a:ea typeface="HGP創英角ｺﾞｼｯｸUB" panose="020B0900000000000000" pitchFamily="50" charset="-128"/>
              </a:rPr>
              <a:t>団体役員</a:t>
            </a:r>
            <a:endParaRPr lang="en-US" altLang="ja-JP" sz="8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endParaRPr lang="en-US" altLang="ja-JP" sz="300">
              <a:solidFill>
                <a:schemeClr val="bg1"/>
              </a:solidFill>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en-US" altLang="ja-JP" sz="800">
                <a:solidFill>
                  <a:schemeClr val="bg1"/>
                </a:solidFill>
                <a:latin typeface="HGP創英角ｺﾞｼｯｸUB" panose="020B0900000000000000" pitchFamily="50" charset="-128"/>
                <a:ea typeface="HGP創英角ｺﾞｼｯｸUB" panose="020B0900000000000000" pitchFamily="50" charset="-128"/>
              </a:rPr>
              <a:t>6.7%</a:t>
            </a:r>
          </a:p>
        </p:txBody>
      </p:sp>
      <p:sp>
        <p:nvSpPr>
          <p:cNvPr id="23603" name="Text Box 23"/>
          <p:cNvSpPr txBox="1">
            <a:spLocks noChangeArrowheads="1"/>
          </p:cNvSpPr>
          <p:nvPr/>
        </p:nvSpPr>
        <p:spPr bwMode="auto">
          <a:xfrm>
            <a:off x="1125538" y="2611438"/>
            <a:ext cx="75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700">
                <a:latin typeface="HGP創英角ｺﾞｼｯｸUB" panose="020B0900000000000000" pitchFamily="50" charset="-128"/>
                <a:ea typeface="HGP創英角ｺﾞｼｯｸUB" panose="020B0900000000000000" pitchFamily="50" charset="-128"/>
              </a:rPr>
              <a:t>公務員</a:t>
            </a:r>
          </a:p>
          <a:p>
            <a:pPr algn="ctr" eaLnBrk="1" hangingPunct="1">
              <a:lnSpc>
                <a:spcPct val="100000"/>
              </a:lnSpc>
              <a:spcBef>
                <a:spcPct val="0"/>
              </a:spcBef>
              <a:buFontTx/>
              <a:buNone/>
            </a:pPr>
            <a:r>
              <a:rPr lang="en-US" altLang="ja-JP" sz="700">
                <a:latin typeface="HGP創英角ｺﾞｼｯｸUB" panose="020B0900000000000000" pitchFamily="50" charset="-128"/>
                <a:ea typeface="HGP創英角ｺﾞｼｯｸUB" panose="020B0900000000000000" pitchFamily="50" charset="-128"/>
              </a:rPr>
              <a:t>7.4</a:t>
            </a:r>
            <a:r>
              <a:rPr lang="ja-JP" altLang="en-US" sz="700">
                <a:latin typeface="HGP創英角ｺﾞｼｯｸUB" panose="020B0900000000000000" pitchFamily="50" charset="-128"/>
                <a:ea typeface="HGP創英角ｺﾞｼｯｸUB" panose="020B0900000000000000" pitchFamily="50" charset="-128"/>
              </a:rPr>
              <a:t>％</a:t>
            </a:r>
          </a:p>
        </p:txBody>
      </p:sp>
      <p:sp>
        <p:nvSpPr>
          <p:cNvPr id="23604" name="Text Box 23"/>
          <p:cNvSpPr txBox="1">
            <a:spLocks noChangeArrowheads="1"/>
          </p:cNvSpPr>
          <p:nvPr/>
        </p:nvSpPr>
        <p:spPr bwMode="auto">
          <a:xfrm>
            <a:off x="795338" y="2259013"/>
            <a:ext cx="7556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医師・弁護士等</a:t>
            </a:r>
            <a:endParaRPr lang="en-US" altLang="ja-JP" sz="600">
              <a:latin typeface="HGP創英角ｺﾞｼｯｸUB" panose="020B0900000000000000" pitchFamily="50" charset="-128"/>
              <a:ea typeface="HGP創英角ｺﾞｼｯｸUB" panose="020B0900000000000000" pitchFamily="50" charset="-128"/>
            </a:endParaRPr>
          </a:p>
          <a:p>
            <a:pPr algn="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の専門職</a:t>
            </a:r>
            <a:endParaRPr lang="en-US" altLang="ja-JP" sz="600">
              <a:latin typeface="HGP創英角ｺﾞｼｯｸUB" panose="020B0900000000000000" pitchFamily="50" charset="-128"/>
              <a:ea typeface="HGP創英角ｺﾞｼｯｸUB" panose="020B0900000000000000" pitchFamily="50" charset="-128"/>
            </a:endParaRPr>
          </a:p>
          <a:p>
            <a:pPr algn="ctr" eaLnBrk="1" hangingPunct="1">
              <a:lnSpc>
                <a:spcPct val="100000"/>
              </a:lnSpc>
              <a:spcBef>
                <a:spcPct val="0"/>
              </a:spcBef>
              <a:buFontTx/>
              <a:buNone/>
            </a:pPr>
            <a:endParaRPr lang="en-US" altLang="ja-JP" sz="300">
              <a:latin typeface="HGP創英角ｺﾞｼｯｸUB" panose="020B0900000000000000" pitchFamily="50" charset="-128"/>
              <a:ea typeface="HGP創英角ｺﾞｼｯｸUB" panose="020B0900000000000000" pitchFamily="50" charset="-128"/>
            </a:endParaRPr>
          </a:p>
          <a:p>
            <a:pPr algn="ctr" eaLnBrk="1" hangingPunct="1">
              <a:lnSpc>
                <a:spcPct val="100000"/>
              </a:lnSpc>
              <a:spcBef>
                <a:spcPct val="0"/>
              </a:spcBef>
              <a:buFontTx/>
              <a:buNone/>
            </a:pPr>
            <a:r>
              <a:rPr lang="en-US" altLang="ja-JP" sz="800">
                <a:latin typeface="HGP創英角ｺﾞｼｯｸUB" panose="020B0900000000000000" pitchFamily="50" charset="-128"/>
                <a:ea typeface="HGP創英角ｺﾞｼｯｸUB" panose="020B0900000000000000" pitchFamily="50" charset="-128"/>
              </a:rPr>
              <a:t>9.3</a:t>
            </a:r>
            <a:r>
              <a:rPr lang="ja-JP" altLang="en-US" sz="800">
                <a:latin typeface="HGP創英角ｺﾞｼｯｸUB" panose="020B0900000000000000" pitchFamily="50" charset="-128"/>
                <a:ea typeface="HGP創英角ｺﾞｼｯｸUB" panose="020B0900000000000000" pitchFamily="50" charset="-128"/>
              </a:rPr>
              <a:t>％</a:t>
            </a:r>
          </a:p>
        </p:txBody>
      </p:sp>
      <p:sp>
        <p:nvSpPr>
          <p:cNvPr id="23605" name="Text Box 23"/>
          <p:cNvSpPr txBox="1">
            <a:spLocks noChangeArrowheads="1"/>
          </p:cNvSpPr>
          <p:nvPr/>
        </p:nvSpPr>
        <p:spPr bwMode="auto">
          <a:xfrm>
            <a:off x="11113" y="2384425"/>
            <a:ext cx="7794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教員・教授　</a:t>
            </a:r>
            <a:r>
              <a:rPr lang="en-US" altLang="ja-JP" sz="600">
                <a:latin typeface="HGP創英角ｺﾞｼｯｸUB" panose="020B0900000000000000" pitchFamily="50" charset="-128"/>
                <a:ea typeface="HGP創英角ｺﾞｼｯｸUB" panose="020B0900000000000000" pitchFamily="50" charset="-128"/>
              </a:rPr>
              <a:t>2.5</a:t>
            </a:r>
            <a:r>
              <a:rPr lang="ja-JP" altLang="en-US" sz="600">
                <a:latin typeface="HGP創英角ｺﾞｼｯｸUB" panose="020B0900000000000000" pitchFamily="50" charset="-128"/>
                <a:ea typeface="HGP創英角ｺﾞｼｯｸUB" panose="020B0900000000000000" pitchFamily="50" charset="-128"/>
              </a:rPr>
              <a:t>％</a:t>
            </a:r>
          </a:p>
        </p:txBody>
      </p:sp>
      <p:sp>
        <p:nvSpPr>
          <p:cNvPr id="23606" name="Text Box 23"/>
          <p:cNvSpPr txBox="1">
            <a:spLocks noChangeArrowheads="1"/>
          </p:cNvSpPr>
          <p:nvPr/>
        </p:nvSpPr>
        <p:spPr bwMode="auto">
          <a:xfrm>
            <a:off x="120650" y="2135188"/>
            <a:ext cx="9826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学校・病院</a:t>
            </a:r>
            <a:endParaRPr lang="en-US" altLang="ja-JP" sz="600">
              <a:latin typeface="HGP創英角ｺﾞｼｯｸUB" panose="020B0900000000000000" pitchFamily="50" charset="-128"/>
              <a:ea typeface="HGP創英角ｺﾞｼｯｸUB" panose="020B0900000000000000" pitchFamily="50" charset="-128"/>
            </a:endParaRPr>
          </a:p>
          <a:p>
            <a:pPr eaLnBrk="1" hangingPunct="1">
              <a:lnSpc>
                <a:spcPct val="100000"/>
              </a:lnSpc>
              <a:spcBef>
                <a:spcPct val="0"/>
              </a:spcBef>
              <a:buFontTx/>
              <a:buNone/>
            </a:pPr>
            <a:r>
              <a:rPr lang="ja-JP" altLang="en-US" sz="600">
                <a:latin typeface="HGP創英角ｺﾞｼｯｸUB" panose="020B0900000000000000" pitchFamily="50" charset="-128"/>
                <a:ea typeface="HGP創英角ｺﾞｼｯｸUB" panose="020B0900000000000000" pitchFamily="50" charset="-128"/>
              </a:rPr>
              <a:t>職員　</a:t>
            </a:r>
            <a:r>
              <a:rPr lang="en-US" altLang="ja-JP" sz="600">
                <a:latin typeface="HGP創英角ｺﾞｼｯｸUB" panose="020B0900000000000000" pitchFamily="50" charset="-128"/>
                <a:ea typeface="HGP創英角ｺﾞｼｯｸUB" panose="020B0900000000000000" pitchFamily="50" charset="-128"/>
              </a:rPr>
              <a:t>1.0</a:t>
            </a:r>
            <a:r>
              <a:rPr lang="ja-JP" altLang="en-US" sz="600">
                <a:latin typeface="HGP創英角ｺﾞｼｯｸUB" panose="020B0900000000000000" pitchFamily="50" charset="-128"/>
                <a:ea typeface="HGP創英角ｺﾞｼｯｸUB" panose="020B0900000000000000" pitchFamily="50" charset="-128"/>
              </a:rPr>
              <a:t>％</a:t>
            </a:r>
          </a:p>
        </p:txBody>
      </p:sp>
      <p:sp>
        <p:nvSpPr>
          <p:cNvPr id="23607" name="Line 113"/>
          <p:cNvSpPr>
            <a:spLocks noChangeShapeType="1"/>
          </p:cNvSpPr>
          <p:nvPr/>
        </p:nvSpPr>
        <p:spPr bwMode="auto">
          <a:xfrm>
            <a:off x="6497638" y="1030288"/>
            <a:ext cx="247650" cy="104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ja-JP" altLang="en-US"/>
          </a:p>
        </p:txBody>
      </p:sp>
      <p:pic>
        <p:nvPicPr>
          <p:cNvPr id="23608" name="図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1325" y="6059488"/>
            <a:ext cx="32591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9" name="図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011613"/>
            <a:ext cx="354488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0" name="図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613" y="3889375"/>
            <a:ext cx="37369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1" name="図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2475" y="6067425"/>
            <a:ext cx="2476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図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19225" y="6084888"/>
            <a:ext cx="2667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3" name="図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00263" y="6067425"/>
            <a:ext cx="2762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4" name="図 2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60663" y="6080125"/>
            <a:ext cx="2762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5" name="図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75038" y="6062663"/>
            <a:ext cx="2667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6" name="図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05288" y="6057900"/>
            <a:ext cx="2762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7" name="Picture 14" descr="r_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6259513"/>
            <a:ext cx="38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 Box 50"/>
          <p:cNvSpPr txBox="1">
            <a:spLocks noChangeArrowheads="1"/>
          </p:cNvSpPr>
          <p:nvPr/>
        </p:nvSpPr>
        <p:spPr bwMode="auto">
          <a:xfrm>
            <a:off x="6767513" y="161925"/>
            <a:ext cx="2309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r>
              <a:rPr lang="en-US" altLang="ja-JP" sz="800" dirty="0" smtClean="0">
                <a:latin typeface="+mn-ea"/>
                <a:ea typeface="+mn-ea"/>
              </a:rPr>
              <a:t>■</a:t>
            </a:r>
            <a:r>
              <a:rPr lang="ja-JP" altLang="en-US" sz="800" dirty="0" smtClean="0">
                <a:latin typeface="+mn-ea"/>
                <a:ea typeface="+mn-ea"/>
              </a:rPr>
              <a:t>調査概要</a:t>
            </a:r>
          </a:p>
          <a:p>
            <a:pPr algn="r" eaLnBrk="1" hangingPunct="1">
              <a:spcBef>
                <a:spcPct val="0"/>
              </a:spcBef>
              <a:buFontTx/>
              <a:buNone/>
              <a:defRPr/>
            </a:pPr>
            <a:r>
              <a:rPr lang="ja-JP" altLang="en-US" sz="800" dirty="0" smtClean="0">
                <a:latin typeface="+mn-ea"/>
                <a:ea typeface="+mn-ea"/>
              </a:rPr>
              <a:t>調査時期：</a:t>
            </a:r>
            <a:r>
              <a:rPr lang="en-US" altLang="ja-JP" sz="800" dirty="0" smtClean="0">
                <a:latin typeface="+mn-ea"/>
                <a:ea typeface="+mn-ea"/>
              </a:rPr>
              <a:t>2017</a:t>
            </a:r>
            <a:r>
              <a:rPr lang="ja-JP" altLang="en-US" sz="800" dirty="0" smtClean="0">
                <a:latin typeface="+mn-ea"/>
                <a:ea typeface="+mn-ea"/>
              </a:rPr>
              <a:t>年</a:t>
            </a:r>
            <a:r>
              <a:rPr lang="en-US" altLang="ja-JP" sz="800" dirty="0" smtClean="0">
                <a:latin typeface="+mn-ea"/>
                <a:ea typeface="+mn-ea"/>
              </a:rPr>
              <a:t>3</a:t>
            </a:r>
            <a:r>
              <a:rPr lang="ja-JP" altLang="en-US" sz="800" dirty="0" smtClean="0">
                <a:latin typeface="+mn-ea"/>
                <a:ea typeface="+mn-ea"/>
              </a:rPr>
              <a:t>月</a:t>
            </a:r>
            <a:r>
              <a:rPr lang="en-US" altLang="ja-JP" sz="800" dirty="0" smtClean="0">
                <a:latin typeface="+mn-ea"/>
                <a:ea typeface="+mn-ea"/>
              </a:rPr>
              <a:t>3</a:t>
            </a:r>
            <a:r>
              <a:rPr lang="ja-JP" altLang="en-US" sz="800" dirty="0" smtClean="0">
                <a:latin typeface="+mn-ea"/>
                <a:ea typeface="+mn-ea"/>
              </a:rPr>
              <a:t>日～</a:t>
            </a:r>
            <a:r>
              <a:rPr lang="en-US" altLang="ja-JP" sz="800" dirty="0" smtClean="0">
                <a:latin typeface="+mn-ea"/>
                <a:ea typeface="+mn-ea"/>
              </a:rPr>
              <a:t>2017</a:t>
            </a:r>
            <a:r>
              <a:rPr lang="ja-JP" altLang="en-US" sz="800" dirty="0" smtClean="0">
                <a:latin typeface="+mn-ea"/>
                <a:ea typeface="+mn-ea"/>
              </a:rPr>
              <a:t>年</a:t>
            </a:r>
            <a:r>
              <a:rPr lang="en-US" altLang="ja-JP" sz="800" dirty="0" smtClean="0">
                <a:latin typeface="+mn-ea"/>
                <a:ea typeface="+mn-ea"/>
              </a:rPr>
              <a:t>4</a:t>
            </a:r>
            <a:r>
              <a:rPr lang="ja-JP" altLang="en-US" sz="800" dirty="0" smtClean="0">
                <a:latin typeface="+mn-ea"/>
                <a:ea typeface="+mn-ea"/>
              </a:rPr>
              <a:t>月</a:t>
            </a:r>
            <a:r>
              <a:rPr lang="en-US" altLang="ja-JP" sz="800" dirty="0" smtClean="0">
                <a:latin typeface="+mn-ea"/>
                <a:ea typeface="+mn-ea"/>
              </a:rPr>
              <a:t>3</a:t>
            </a:r>
            <a:r>
              <a:rPr lang="ja-JP" altLang="en-US" sz="800" dirty="0" smtClean="0">
                <a:latin typeface="+mn-ea"/>
                <a:ea typeface="+mn-ea"/>
              </a:rPr>
              <a:t>日まで</a:t>
            </a:r>
          </a:p>
          <a:p>
            <a:pPr algn="r" eaLnBrk="1" hangingPunct="1">
              <a:spcBef>
                <a:spcPct val="0"/>
              </a:spcBef>
              <a:buFontTx/>
              <a:buNone/>
              <a:defRPr/>
            </a:pPr>
            <a:r>
              <a:rPr lang="ja-JP" altLang="en-US" sz="800" dirty="0" smtClean="0">
                <a:latin typeface="+mn-ea"/>
                <a:ea typeface="+mn-ea"/>
              </a:rPr>
              <a:t>調査方法：</a:t>
            </a:r>
            <a:r>
              <a:rPr lang="en-US" altLang="ja-JP" sz="800" dirty="0" smtClean="0">
                <a:latin typeface="+mn-ea"/>
                <a:ea typeface="+mn-ea"/>
              </a:rPr>
              <a:t>WEB</a:t>
            </a:r>
            <a:r>
              <a:rPr lang="ja-JP" altLang="en-US" sz="800" dirty="0" smtClean="0">
                <a:latin typeface="+mn-ea"/>
                <a:ea typeface="+mn-ea"/>
              </a:rPr>
              <a:t>アンケート</a:t>
            </a:r>
          </a:p>
          <a:p>
            <a:pPr algn="r" eaLnBrk="1" hangingPunct="1">
              <a:spcBef>
                <a:spcPct val="0"/>
              </a:spcBef>
              <a:buFontTx/>
              <a:buNone/>
              <a:defRPr/>
            </a:pPr>
            <a:r>
              <a:rPr lang="ja-JP" altLang="en-US" sz="800" dirty="0" smtClean="0">
                <a:latin typeface="+mn-ea"/>
                <a:ea typeface="+mn-ea"/>
              </a:rPr>
              <a:t>対象：地球の歩き方ホームページユーザー</a:t>
            </a:r>
          </a:p>
          <a:p>
            <a:pPr algn="r" eaLnBrk="1" hangingPunct="1">
              <a:spcBef>
                <a:spcPct val="0"/>
              </a:spcBef>
              <a:buFontTx/>
              <a:buNone/>
              <a:defRPr/>
            </a:pPr>
            <a:r>
              <a:rPr lang="ja-JP" altLang="en-US" sz="800" dirty="0" smtClean="0">
                <a:latin typeface="+mn-ea"/>
                <a:ea typeface="+mn-ea"/>
              </a:rPr>
              <a:t>サンプル数：</a:t>
            </a:r>
            <a:r>
              <a:rPr lang="en-US" altLang="ja-JP" sz="800" dirty="0" smtClean="0">
                <a:latin typeface="+mn-ea"/>
                <a:ea typeface="+mn-ea"/>
              </a:rPr>
              <a:t>3,932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1116013" y="2708275"/>
            <a:ext cx="7056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algn="ctr" eaLnBrk="1" hangingPunct="1">
              <a:lnSpc>
                <a:spcPct val="100000"/>
              </a:lnSpc>
              <a:spcBef>
                <a:spcPct val="0"/>
              </a:spcBef>
              <a:buFontTx/>
              <a:buNone/>
            </a:pPr>
            <a:r>
              <a:rPr lang="ja-JP" altLang="en-US" sz="4400" b="1" dirty="0">
                <a:solidFill>
                  <a:srgbClr val="000000"/>
                </a:solidFill>
              </a:rPr>
              <a:t>地球の歩き方改訂タイトル</a:t>
            </a:r>
            <a:endParaRPr lang="en-US" altLang="ja-JP" sz="4400" b="1" dirty="0">
              <a:solidFill>
                <a:srgbClr val="000000"/>
              </a:solidFill>
            </a:endParaRPr>
          </a:p>
          <a:p>
            <a:pPr algn="ctr" eaLnBrk="1" hangingPunct="1">
              <a:lnSpc>
                <a:spcPct val="100000"/>
              </a:lnSpc>
              <a:spcBef>
                <a:spcPct val="0"/>
              </a:spcBef>
              <a:buFontTx/>
              <a:buNone/>
            </a:pPr>
            <a:r>
              <a:rPr lang="ja-JP" altLang="en-US" sz="4400" b="1" dirty="0">
                <a:solidFill>
                  <a:srgbClr val="000000"/>
                </a:solidFill>
              </a:rPr>
              <a:t>共同プロモーション</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9457DBD-AF79-4B75-9704-9C7DA12F8619}"/>
              </a:ext>
            </a:extLst>
          </p:cNvPr>
          <p:cNvSpPr txBox="1"/>
          <p:nvPr/>
        </p:nvSpPr>
        <p:spPr>
          <a:xfrm>
            <a:off x="120650" y="230188"/>
            <a:ext cx="5459413" cy="369887"/>
          </a:xfrm>
          <a:prstGeom prst="rect">
            <a:avLst/>
          </a:prstGeom>
          <a:noFill/>
        </p:spPr>
        <p:txBody>
          <a:bodyPr>
            <a:spAutoFit/>
          </a:bodyPr>
          <a:lstStyle/>
          <a:p>
            <a:pPr defTabSz="457200" eaLnBrk="1" fontAlgn="auto" hangingPunct="1">
              <a:spcBef>
                <a:spcPts val="0"/>
              </a:spcBef>
              <a:spcAft>
                <a:spcPts val="0"/>
              </a:spcAft>
              <a:defRPr/>
            </a:pPr>
            <a:r>
              <a:rPr lang="ja-JP" altLang="en-US" sz="1800" b="1" dirty="0">
                <a:solidFill>
                  <a:prstClr val="black"/>
                </a:solidFill>
                <a:latin typeface="+mn-ea"/>
                <a:ea typeface="+mn-ea"/>
              </a:rPr>
              <a:t>地球の歩き方 改訂版発行予定</a:t>
            </a:r>
          </a:p>
        </p:txBody>
      </p:sp>
      <p:sp>
        <p:nvSpPr>
          <p:cNvPr id="24579" name="Text Box 10"/>
          <p:cNvSpPr txBox="1">
            <a:spLocks noChangeArrowheads="1"/>
          </p:cNvSpPr>
          <p:nvPr/>
        </p:nvSpPr>
        <p:spPr bwMode="auto">
          <a:xfrm>
            <a:off x="46038" y="714375"/>
            <a:ext cx="90709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500" u="sng" dirty="0">
                <a:latin typeface="游ゴシック" panose="020B0400000000000000" pitchFamily="50" charset="-128"/>
              </a:rPr>
              <a:t>・</a:t>
            </a:r>
            <a:r>
              <a:rPr lang="en-US" altLang="ja-JP" sz="1500" u="sng" dirty="0">
                <a:latin typeface="游ゴシック" panose="020B0400000000000000" pitchFamily="50" charset="-128"/>
              </a:rPr>
              <a:t>2022</a:t>
            </a:r>
            <a:r>
              <a:rPr lang="ja-JP" altLang="en-US" sz="1500" u="sng" dirty="0">
                <a:latin typeface="游ゴシック" panose="020B0400000000000000" pitchFamily="50" charset="-128"/>
              </a:rPr>
              <a:t>年</a:t>
            </a:r>
            <a:r>
              <a:rPr lang="en-US" altLang="ja-JP" sz="1500" u="sng" dirty="0">
                <a:latin typeface="游ゴシック" panose="020B0400000000000000" pitchFamily="50" charset="-128"/>
              </a:rPr>
              <a:t>8</a:t>
            </a:r>
            <a:r>
              <a:rPr lang="ja-JP" altLang="en-US" sz="1500" u="sng" dirty="0">
                <a:latin typeface="游ゴシック" panose="020B0400000000000000" pitchFamily="50" charset="-128"/>
              </a:rPr>
              <a:t>月の「ハワイ」「ニューヨーク」を皮切りにガイドブックの改訂が再開しました！</a:t>
            </a:r>
            <a:endParaRPr lang="en-US" altLang="ja-JP" sz="1500" u="sng" dirty="0">
              <a:latin typeface="游ゴシック" panose="020B0400000000000000" pitchFamily="50" charset="-128"/>
            </a:endParaRPr>
          </a:p>
        </p:txBody>
      </p:sp>
      <p:sp>
        <p:nvSpPr>
          <p:cNvPr id="24580" name="Text Box 10"/>
          <p:cNvSpPr txBox="1">
            <a:spLocks noChangeArrowheads="1"/>
          </p:cNvSpPr>
          <p:nvPr/>
        </p:nvSpPr>
        <p:spPr bwMode="auto">
          <a:xfrm>
            <a:off x="38100" y="1474788"/>
            <a:ext cx="3851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100" dirty="0">
                <a:latin typeface="游ゴシック" panose="020B0400000000000000" pitchFamily="50" charset="-128"/>
              </a:rPr>
              <a:t>▼これから発行を控える</a:t>
            </a:r>
            <a:r>
              <a:rPr lang="en-US" altLang="ja-JP" sz="1100" dirty="0">
                <a:latin typeface="游ゴシック" panose="020B0400000000000000" pitchFamily="50" charset="-128"/>
              </a:rPr>
              <a:t>2023</a:t>
            </a:r>
            <a:r>
              <a:rPr lang="ja-JP" altLang="en-US" sz="1100" dirty="0" smtClean="0">
                <a:latin typeface="游ゴシック" panose="020B0400000000000000" pitchFamily="50" charset="-128"/>
              </a:rPr>
              <a:t>年</a:t>
            </a:r>
            <a:r>
              <a:rPr lang="en-US" altLang="ja-JP" sz="1100" dirty="0">
                <a:latin typeface="游ゴシック" panose="020B0400000000000000" pitchFamily="50" charset="-128"/>
              </a:rPr>
              <a:t>7</a:t>
            </a:r>
            <a:r>
              <a:rPr lang="ja-JP" altLang="en-US" sz="1100" dirty="0" smtClean="0">
                <a:latin typeface="游ゴシック" panose="020B0400000000000000" pitchFamily="50" charset="-128"/>
              </a:rPr>
              <a:t>月</a:t>
            </a:r>
            <a:r>
              <a:rPr lang="ja-JP" altLang="en-US" sz="1100" dirty="0">
                <a:latin typeface="游ゴシック" panose="020B0400000000000000" pitchFamily="50" charset="-128"/>
              </a:rPr>
              <a:t>以降の発行タイトル</a:t>
            </a:r>
            <a:endParaRPr lang="en-US" altLang="ja-JP" sz="1100" dirty="0">
              <a:latin typeface="游ゴシック" panose="020B0400000000000000" pitchFamily="50" charset="-128"/>
            </a:endParaRPr>
          </a:p>
        </p:txBody>
      </p:sp>
      <p:pic>
        <p:nvPicPr>
          <p:cNvPr id="7" name="図 6"/>
          <p:cNvPicPr>
            <a:picLocks noChangeAspect="1"/>
          </p:cNvPicPr>
          <p:nvPr/>
        </p:nvPicPr>
        <p:blipFill>
          <a:blip r:embed="rId2"/>
          <a:stretch>
            <a:fillRect/>
          </a:stretch>
        </p:blipFill>
        <p:spPr>
          <a:xfrm>
            <a:off x="120650" y="1772816"/>
            <a:ext cx="8932183" cy="367240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20650" y="230188"/>
            <a:ext cx="9070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600" b="1">
                <a:latin typeface="游ゴシック" panose="020B0400000000000000" pitchFamily="50" charset="-128"/>
              </a:rPr>
              <a:t>改訂版の発行タイミングでプロモーションを実施中</a:t>
            </a:r>
            <a:endParaRPr lang="en-US" altLang="ja-JP" sz="1600" b="1">
              <a:latin typeface="游ゴシック" panose="020B0400000000000000" pitchFamily="50" charset="-128"/>
            </a:endParaRPr>
          </a:p>
        </p:txBody>
      </p:sp>
      <p:sp>
        <p:nvSpPr>
          <p:cNvPr id="25603" name="Text Box 10"/>
          <p:cNvSpPr txBox="1">
            <a:spLocks noChangeArrowheads="1"/>
          </p:cNvSpPr>
          <p:nvPr/>
        </p:nvSpPr>
        <p:spPr bwMode="auto">
          <a:xfrm>
            <a:off x="412750" y="763588"/>
            <a:ext cx="354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a:latin typeface="游ゴシック" panose="020B0400000000000000" pitchFamily="50" charset="-128"/>
              </a:rPr>
              <a:t>▼地球の歩き方ホームページでの</a:t>
            </a:r>
            <a:endParaRPr lang="en-US" altLang="ja-JP" sz="1200">
              <a:latin typeface="游ゴシック" panose="020B0400000000000000" pitchFamily="50" charset="-128"/>
            </a:endParaRPr>
          </a:p>
          <a:p>
            <a:pPr eaLnBrk="1" hangingPunct="1">
              <a:lnSpc>
                <a:spcPct val="100000"/>
              </a:lnSpc>
              <a:spcBef>
                <a:spcPct val="0"/>
              </a:spcBef>
              <a:buFontTx/>
              <a:buNone/>
            </a:pPr>
            <a:r>
              <a:rPr lang="ja-JP" altLang="en-US" sz="1200">
                <a:latin typeface="游ゴシック" panose="020B0400000000000000" pitchFamily="50" charset="-128"/>
              </a:rPr>
              <a:t>　プロモーション記事</a:t>
            </a:r>
            <a:endParaRPr lang="en-US" altLang="ja-JP" sz="1200">
              <a:latin typeface="游ゴシック" panose="020B0400000000000000" pitchFamily="50" charset="-128"/>
            </a:endParaRPr>
          </a:p>
        </p:txBody>
      </p:sp>
      <p:sp>
        <p:nvSpPr>
          <p:cNvPr id="25604" name="Text Box 10"/>
          <p:cNvSpPr txBox="1">
            <a:spLocks noChangeArrowheads="1"/>
          </p:cNvSpPr>
          <p:nvPr/>
        </p:nvSpPr>
        <p:spPr bwMode="auto">
          <a:xfrm>
            <a:off x="2703513" y="947738"/>
            <a:ext cx="3059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a:latin typeface="游ゴシック" panose="020B0400000000000000" pitchFamily="50" charset="-128"/>
              </a:rPr>
              <a:t>▼書店プロモーション</a:t>
            </a:r>
            <a:endParaRPr lang="en-US" altLang="ja-JP" sz="1200">
              <a:latin typeface="游ゴシック" panose="020B0400000000000000" pitchFamily="50" charset="-128"/>
            </a:endParaRPr>
          </a:p>
        </p:txBody>
      </p:sp>
      <p:pic>
        <p:nvPicPr>
          <p:cNvPr id="2560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4638" y="1279525"/>
            <a:ext cx="2479675"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314450"/>
            <a:ext cx="1484312" cy="3875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839788" y="5680075"/>
            <a:ext cx="7632700" cy="633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00" b="1" dirty="0">
                <a:solidFill>
                  <a:schemeClr val="tx1"/>
                </a:solidFill>
                <a:latin typeface="游ゴシック" panose="020B0400000000000000" pitchFamily="50" charset="-128"/>
              </a:rPr>
              <a:t>各種当社施策により改訂版発行のタイミングで、</a:t>
            </a:r>
            <a:endParaRPr lang="en-US" altLang="ja-JP" sz="1800" b="1" dirty="0">
              <a:solidFill>
                <a:schemeClr val="tx1"/>
              </a:solidFill>
              <a:latin typeface="游ゴシック" panose="020B0400000000000000" pitchFamily="50" charset="-128"/>
            </a:endParaRPr>
          </a:p>
          <a:p>
            <a:pPr algn="ctr">
              <a:defRPr/>
            </a:pPr>
            <a:r>
              <a:rPr lang="ja-JP" altLang="en-US" sz="1800" b="1" dirty="0">
                <a:solidFill>
                  <a:schemeClr val="tx1"/>
                </a:solidFill>
                <a:latin typeface="游ゴシック" panose="020B0400000000000000" pitchFamily="50" charset="-128"/>
              </a:rPr>
              <a:t>発行タイトルのエリアへの注目度がアップします</a:t>
            </a:r>
          </a:p>
        </p:txBody>
      </p:sp>
      <p:sp>
        <p:nvSpPr>
          <p:cNvPr id="25608" name="Text Box 10"/>
          <p:cNvSpPr txBox="1">
            <a:spLocks noChangeArrowheads="1"/>
          </p:cNvSpPr>
          <p:nvPr/>
        </p:nvSpPr>
        <p:spPr bwMode="auto">
          <a:xfrm>
            <a:off x="5556250" y="669925"/>
            <a:ext cx="3059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1200">
                <a:latin typeface="游ゴシック" panose="020B0400000000000000" pitchFamily="50" charset="-128"/>
              </a:rPr>
              <a:t>SNS</a:t>
            </a:r>
            <a:r>
              <a:rPr lang="ja-JP" altLang="en-US" sz="1200">
                <a:latin typeface="游ゴシック" panose="020B0400000000000000" pitchFamily="50" charset="-128"/>
              </a:rPr>
              <a:t> ▶</a:t>
            </a:r>
            <a:endParaRPr lang="en-US" altLang="ja-JP" sz="1200">
              <a:latin typeface="游ゴシック" panose="020B0400000000000000" pitchFamily="50" charset="-128"/>
            </a:endParaRPr>
          </a:p>
        </p:txBody>
      </p:sp>
      <p:pic>
        <p:nvPicPr>
          <p:cNvPr id="25609" name="図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595563"/>
            <a:ext cx="2178050" cy="2924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 Box 10"/>
          <p:cNvSpPr txBox="1">
            <a:spLocks noChangeArrowheads="1"/>
          </p:cNvSpPr>
          <p:nvPr/>
        </p:nvSpPr>
        <p:spPr bwMode="auto">
          <a:xfrm>
            <a:off x="5824538" y="2317750"/>
            <a:ext cx="30591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ja-JP" altLang="en-US" sz="1200">
                <a:latin typeface="游ゴシック" panose="020B0400000000000000" pitchFamily="50" charset="-128"/>
              </a:rPr>
              <a:t>▼プレスリリース</a:t>
            </a:r>
            <a:endParaRPr lang="en-US" altLang="ja-JP" sz="1200">
              <a:latin typeface="游ゴシック" panose="020B0400000000000000" pitchFamily="50" charset="-128"/>
            </a:endParaRPr>
          </a:p>
        </p:txBody>
      </p:sp>
      <p:sp>
        <p:nvSpPr>
          <p:cNvPr id="25611" name="Text Box 10"/>
          <p:cNvSpPr txBox="1">
            <a:spLocks noChangeArrowheads="1"/>
          </p:cNvSpPr>
          <p:nvPr/>
        </p:nvSpPr>
        <p:spPr bwMode="auto">
          <a:xfrm>
            <a:off x="120650" y="5245100"/>
            <a:ext cx="320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sz="800">
                <a:latin typeface="游ゴシック" panose="020B0400000000000000" pitchFamily="50" charset="-128"/>
              </a:rPr>
              <a:t>※</a:t>
            </a:r>
            <a:r>
              <a:rPr lang="ja-JP" altLang="en-US" sz="800">
                <a:latin typeface="游ゴシック" panose="020B0400000000000000" pitchFamily="50" charset="-128"/>
              </a:rPr>
              <a:t>上記すべてイメージです。全てのタイトルで</a:t>
            </a:r>
            <a:endParaRPr lang="en-US" altLang="ja-JP" sz="800">
              <a:latin typeface="游ゴシック" panose="020B0400000000000000" pitchFamily="50" charset="-128"/>
            </a:endParaRPr>
          </a:p>
          <a:p>
            <a:pPr eaLnBrk="1" hangingPunct="1">
              <a:lnSpc>
                <a:spcPct val="100000"/>
              </a:lnSpc>
              <a:spcBef>
                <a:spcPct val="0"/>
              </a:spcBef>
              <a:buFontTx/>
              <a:buNone/>
            </a:pPr>
            <a:r>
              <a:rPr lang="ja-JP" altLang="en-US" sz="800">
                <a:latin typeface="游ゴシック" panose="020B0400000000000000" pitchFamily="50" charset="-128"/>
              </a:rPr>
              <a:t>　上記のプロモーションを行うわけではありません。</a:t>
            </a:r>
            <a:endParaRPr lang="en-US" altLang="ja-JP" sz="800">
              <a:latin typeface="游ゴシック" panose="020B0400000000000000" pitchFamily="50" charset="-128"/>
            </a:endParaRPr>
          </a:p>
        </p:txBody>
      </p:sp>
      <p:pic>
        <p:nvPicPr>
          <p:cNvPr id="2561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1263" y="650875"/>
            <a:ext cx="920750" cy="1595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13"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37438" y="650875"/>
            <a:ext cx="1503362" cy="1655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33785</TotalTime>
  <Words>5178</Words>
  <Application>Microsoft Office PowerPoint</Application>
  <PresentationFormat>画面に合わせる (4:3)</PresentationFormat>
  <Paragraphs>512</Paragraphs>
  <Slides>33</Slides>
  <Notes>0</Notes>
  <HiddenSlides>0</HiddenSlides>
  <MMClips>0</MMClips>
  <ScaleCrop>false</ScaleCrop>
  <HeadingPairs>
    <vt:vector size="8" baseType="variant">
      <vt:variant>
        <vt:lpstr>使用されているフォント</vt:lpstr>
      </vt:variant>
      <vt:variant>
        <vt:i4>13</vt:i4>
      </vt:variant>
      <vt:variant>
        <vt:lpstr>テーマ</vt:lpstr>
      </vt:variant>
      <vt:variant>
        <vt:i4>3</vt:i4>
      </vt:variant>
      <vt:variant>
        <vt:lpstr>埋め込まれた OLE サーバー</vt:lpstr>
      </vt:variant>
      <vt:variant>
        <vt:i4>1</vt:i4>
      </vt:variant>
      <vt:variant>
        <vt:lpstr>スライド タイトル</vt:lpstr>
      </vt:variant>
      <vt:variant>
        <vt:i4>33</vt:i4>
      </vt:variant>
    </vt:vector>
  </HeadingPairs>
  <TitlesOfParts>
    <vt:vector size="50" baseType="lpstr">
      <vt:lpstr>ＤＦＰ特太ゴシック体</vt:lpstr>
      <vt:lpstr>HGP創英角ｺﾞｼｯｸUB</vt:lpstr>
      <vt:lpstr>HGS創英角ｺﾞｼｯｸUB</vt:lpstr>
      <vt:lpstr>HG丸ｺﾞｼｯｸM-PRO</vt:lpstr>
      <vt:lpstr>Meiryo UI</vt:lpstr>
      <vt:lpstr>ＭＳ Ｐゴシック</vt:lpstr>
      <vt:lpstr>游ゴシック</vt:lpstr>
      <vt:lpstr>游ゴシック Light</vt:lpstr>
      <vt:lpstr>游ゴシック 本文</vt:lpstr>
      <vt:lpstr>Arial</vt:lpstr>
      <vt:lpstr>Calibri</vt:lpstr>
      <vt:lpstr>Calibri Light</vt:lpstr>
      <vt:lpstr>Times New Roman</vt:lpstr>
      <vt:lpstr>標準デザイン</vt:lpstr>
      <vt:lpstr>Office テーマ</vt:lpstr>
      <vt:lpstr>1_Office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hinokuma</dc:creator>
  <cp:lastModifiedBy>Windows ユーザー</cp:lastModifiedBy>
  <cp:revision>973</cp:revision>
  <cp:lastPrinted>2020-06-30T08:39:51Z</cp:lastPrinted>
  <dcterms:created xsi:type="dcterms:W3CDTF">2007-08-07T08:40:59Z</dcterms:created>
  <dcterms:modified xsi:type="dcterms:W3CDTF">2023-07-07T02:30:04Z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000800a811000000000001023720</vt:lpwstr>
  </property>
</Properties>
</file>